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80" r:id="rId1"/>
  </p:sldMasterIdLst>
  <p:notesMasterIdLst>
    <p:notesMasterId r:id="rId29"/>
  </p:notesMasterIdLst>
  <p:sldIdLst>
    <p:sldId id="256" r:id="rId2"/>
    <p:sldId id="257" r:id="rId3"/>
    <p:sldId id="258" r:id="rId4"/>
    <p:sldId id="291" r:id="rId5"/>
    <p:sldId id="293" r:id="rId6"/>
    <p:sldId id="260" r:id="rId7"/>
    <p:sldId id="261" r:id="rId8"/>
    <p:sldId id="262" r:id="rId9"/>
    <p:sldId id="277" r:id="rId10"/>
    <p:sldId id="278" r:id="rId11"/>
    <p:sldId id="279" r:id="rId12"/>
    <p:sldId id="267" r:id="rId13"/>
    <p:sldId id="272" r:id="rId14"/>
    <p:sldId id="281" r:id="rId15"/>
    <p:sldId id="280" r:id="rId16"/>
    <p:sldId id="274" r:id="rId17"/>
    <p:sldId id="269" r:id="rId18"/>
    <p:sldId id="287" r:id="rId19"/>
    <p:sldId id="288" r:id="rId20"/>
    <p:sldId id="270" r:id="rId21"/>
    <p:sldId id="284" r:id="rId22"/>
    <p:sldId id="286" r:id="rId23"/>
    <p:sldId id="285" r:id="rId24"/>
    <p:sldId id="271" r:id="rId25"/>
    <p:sldId id="283" r:id="rId26"/>
    <p:sldId id="294" r:id="rId27"/>
    <p:sldId id="295"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64" y="-84"/>
      </p:cViewPr>
      <p:guideLst>
        <p:guide orient="horz" pos="2160"/>
        <p:guide pos="2880"/>
      </p:guideLst>
    </p:cSldViewPr>
  </p:slideViewPr>
  <p:notesTextViewPr>
    <p:cViewPr>
      <p:scale>
        <a:sx n="1" d="1"/>
        <a:sy n="1" d="1"/>
      </p:scale>
      <p:origin x="0" y="0"/>
    </p:cViewPr>
  </p:notesTextViewPr>
  <p:gridSpacing cx="90012" cy="90012"/>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2D7A774-063D-4316-B076-FF8C068653A6}" type="datetimeFigureOut">
              <a:rPr lang="en-AU" smtClean="0"/>
              <a:t>30/04/2012</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6B4B0B3-04ED-417A-9164-11B3344D4066}" type="slidenum">
              <a:rPr lang="en-AU" smtClean="0"/>
              <a:t>‹#›</a:t>
            </a:fld>
            <a:endParaRPr lang="en-AU"/>
          </a:p>
        </p:txBody>
      </p:sp>
    </p:spTree>
    <p:extLst>
      <p:ext uri="{BB962C8B-B14F-4D97-AF65-F5344CB8AC3E}">
        <p14:creationId xmlns:p14="http://schemas.microsoft.com/office/powerpoint/2010/main" val="41253830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E6B4B0B3-04ED-417A-9164-11B3344D4066}" type="slidenum">
              <a:rPr lang="en-AU" smtClean="0"/>
              <a:t>1</a:t>
            </a:fld>
            <a:endParaRPr lang="en-AU" dirty="0"/>
          </a:p>
        </p:txBody>
      </p:sp>
    </p:spTree>
    <p:extLst>
      <p:ext uri="{BB962C8B-B14F-4D97-AF65-F5344CB8AC3E}">
        <p14:creationId xmlns:p14="http://schemas.microsoft.com/office/powerpoint/2010/main" val="1149076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ACC3969-7D29-433E-87E0-6B842AA908B5}" type="datetimeFigureOut">
              <a:rPr lang="en-AU" smtClean="0"/>
              <a:t>30/04/2012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31E9DC4-FA4B-4735-9AF1-A3DCF1A41797}" type="slidenum">
              <a:rPr lang="en-AU" smtClean="0"/>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ACC3969-7D29-433E-87E0-6B842AA908B5}" type="datetimeFigureOut">
              <a:rPr lang="en-AU" smtClean="0"/>
              <a:t>30/04/2012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31E9DC4-FA4B-4735-9AF1-A3DCF1A41797}"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ACC3969-7D29-433E-87E0-6B842AA908B5}" type="datetimeFigureOut">
              <a:rPr lang="en-AU" smtClean="0"/>
              <a:t>30/04/2012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31E9DC4-FA4B-4735-9AF1-A3DCF1A41797}"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ACC3969-7D29-433E-87E0-6B842AA908B5}" type="datetimeFigureOut">
              <a:rPr lang="en-AU" smtClean="0"/>
              <a:t>30/04/2012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31E9DC4-FA4B-4735-9AF1-A3DCF1A41797}" type="slidenum">
              <a:rPr lang="en-AU" smtClean="0"/>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ACC3969-7D29-433E-87E0-6B842AA908B5}" type="datetimeFigureOut">
              <a:rPr lang="en-AU" smtClean="0"/>
              <a:t>30/04/2012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31E9DC4-FA4B-4735-9AF1-A3DCF1A41797}" type="slidenum">
              <a:rPr lang="en-AU" smtClean="0"/>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ACC3969-7D29-433E-87E0-6B842AA908B5}" type="datetimeFigureOut">
              <a:rPr lang="en-AU" smtClean="0"/>
              <a:t>30/04/2012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D31E9DC4-FA4B-4735-9AF1-A3DCF1A41797}" type="slidenum">
              <a:rPr lang="en-AU" smtClean="0"/>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32894" y="1812927"/>
            <a:ext cx="3147824"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992066" y="1812927"/>
            <a:ext cx="314248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ACC3969-7D29-433E-87E0-6B842AA908B5}" type="datetimeFigureOut">
              <a:rPr lang="en-AU" smtClean="0"/>
              <a:t>30/04/2012</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D31E9DC4-FA4B-4735-9AF1-A3DCF1A41797}" type="slidenum">
              <a:rPr lang="en-AU" smtClean="0"/>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ACC3969-7D29-433E-87E0-6B842AA908B5}" type="datetimeFigureOut">
              <a:rPr lang="en-AU" smtClean="0"/>
              <a:t>30/04/2012</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D31E9DC4-FA4B-4735-9AF1-A3DCF1A41797}" type="slidenum">
              <a:rPr lang="en-AU" smtClean="0"/>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CC3969-7D29-433E-87E0-6B842AA908B5}" type="datetimeFigureOut">
              <a:rPr lang="en-AU" smtClean="0"/>
              <a:t>30/04/2012</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D31E9DC4-FA4B-4735-9AF1-A3DCF1A41797}"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ACC3969-7D29-433E-87E0-6B842AA908B5}" type="datetimeFigureOut">
              <a:rPr lang="en-AU" smtClean="0"/>
              <a:t>30/04/2012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D31E9DC4-FA4B-4735-9AF1-A3DCF1A41797}" type="slidenum">
              <a:rPr lang="en-AU" smtClean="0"/>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1387058"/>
            <a:ext cx="3481387"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2" y="2500312"/>
            <a:ext cx="3481387"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ACC3969-7D29-433E-87E0-6B842AA908B5}" type="datetimeFigureOut">
              <a:rPr lang="en-AU" smtClean="0"/>
              <a:t>30/04/2012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D31E9DC4-FA4B-4735-9AF1-A3DCF1A41797}" type="slidenum">
              <a:rPr lang="en-AU" smtClean="0"/>
              <a:t>‹#›</a:t>
            </a:fld>
            <a:endParaRPr lang="en-AU"/>
          </a:p>
        </p:txBody>
      </p:sp>
      <p:grpSp>
        <p:nvGrpSpPr>
          <p:cNvPr id="17" name="Group 16"/>
          <p:cNvGrpSpPr/>
          <p:nvPr/>
        </p:nvGrpSpPr>
        <p:grpSpPr>
          <a:xfrm>
            <a:off x="4718762" y="993075"/>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876800" y="1600200"/>
            <a:ext cx="3429000" cy="3429000"/>
          </a:xfrm>
          <a:prstGeom prst="ellipse">
            <a:avLst/>
          </a:prstGeom>
          <a:ln w="76200">
            <a:solidFill>
              <a:schemeClr val="bg2">
                <a:lumMod val="75000"/>
              </a:schemeClr>
            </a:solidFill>
          </a:ln>
        </p:spPr>
        <p:txBody>
          <a:bodyPr/>
          <a:lstStyle>
            <a:lvl1pPr marL="0" indent="0" algn="ctr">
              <a:buFontTx/>
              <a:buNone/>
              <a:defRPr/>
            </a:lvl1pPr>
          </a:lstStyle>
          <a:p>
            <a:r>
              <a:rPr lang="en-US" smtClean="0"/>
              <a:t>Click icon to add picture</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135" name="Group 134"/>
          <p:cNvGrpSpPr/>
          <p:nvPr/>
        </p:nvGrpSpPr>
        <p:grpSpPr>
          <a:xfrm>
            <a:off x="-9" y="-16"/>
            <a:ext cx="9252346" cy="6858038"/>
            <a:chOff x="-9" y="-16"/>
            <a:chExt cx="9252346" cy="6858038"/>
          </a:xfrm>
        </p:grpSpPr>
        <p:grpSp>
          <p:nvGrpSpPr>
            <p:cNvPr id="136" name="Group 638"/>
            <p:cNvGrpSpPr/>
            <p:nvPr/>
          </p:nvGrpSpPr>
          <p:grpSpPr>
            <a:xfrm>
              <a:off x="8528" y="419213"/>
              <a:ext cx="9073251" cy="5913938"/>
              <a:chOff x="8528" y="419213"/>
              <a:chExt cx="9073251" cy="5913938"/>
            </a:xfrm>
          </p:grpSpPr>
          <p:grpSp>
            <p:nvGrpSpPr>
              <p:cNvPr id="224" name="Group 121"/>
              <p:cNvGrpSpPr>
                <a:grpSpLocks noChangeAspect="1"/>
              </p:cNvGrpSpPr>
              <p:nvPr/>
            </p:nvGrpSpPr>
            <p:grpSpPr>
              <a:xfrm rot="2429339">
                <a:off x="8528" y="447135"/>
                <a:ext cx="1128260" cy="875915"/>
                <a:chOff x="-162267" y="4120976"/>
                <a:chExt cx="3435350" cy="2667000"/>
              </a:xfrm>
              <a:solidFill>
                <a:schemeClr val="bg2">
                  <a:lumMod val="60000"/>
                  <a:lumOff val="40000"/>
                  <a:alpha val="1000"/>
                </a:schemeClr>
              </a:solidFill>
            </p:grpSpPr>
            <p:sp>
              <p:nvSpPr>
                <p:cNvPr id="250"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1"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2"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3" name="Freeform 75"/>
                <p:cNvSpPr>
                  <a:spLocks noEditPoints="1"/>
                </p:cNvSpPr>
                <p:nvPr/>
              </p:nvSpPr>
              <p:spPr bwMode="auto">
                <a:xfrm>
                  <a:off x="-162267" y="4120976"/>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5" name="Group 142"/>
              <p:cNvGrpSpPr>
                <a:grpSpLocks noChangeAspect="1"/>
              </p:cNvGrpSpPr>
              <p:nvPr/>
            </p:nvGrpSpPr>
            <p:grpSpPr>
              <a:xfrm rot="19493664">
                <a:off x="353923" y="1671596"/>
                <a:ext cx="992740" cy="814144"/>
                <a:chOff x="381000" y="304800"/>
                <a:chExt cx="3317876" cy="2720975"/>
              </a:xfrm>
              <a:solidFill>
                <a:schemeClr val="bg2">
                  <a:lumMod val="60000"/>
                  <a:lumOff val="40000"/>
                  <a:alpha val="1000"/>
                </a:schemeClr>
              </a:solidFill>
            </p:grpSpPr>
            <p:sp>
              <p:nvSpPr>
                <p:cNvPr id="246"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7"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8"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9" name="Freeform 82"/>
                <p:cNvSpPr>
                  <a:spLocks noEditPoints="1"/>
                </p:cNvSpPr>
                <p:nvPr/>
              </p:nvSpPr>
              <p:spPr bwMode="auto">
                <a:xfrm>
                  <a:off x="381000" y="304800"/>
                  <a:ext cx="3317876" cy="2720975"/>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6" name="Group 147"/>
              <p:cNvGrpSpPr>
                <a:grpSpLocks noChangeAspect="1"/>
              </p:cNvGrpSpPr>
              <p:nvPr/>
            </p:nvGrpSpPr>
            <p:grpSpPr>
              <a:xfrm rot="19711069">
                <a:off x="391817" y="4560622"/>
                <a:ext cx="1094993" cy="933829"/>
                <a:chOff x="5181600" y="457200"/>
                <a:chExt cx="3235325" cy="2759075"/>
              </a:xfrm>
              <a:solidFill>
                <a:schemeClr val="bg2">
                  <a:lumMod val="60000"/>
                  <a:lumOff val="40000"/>
                  <a:alpha val="1000"/>
                </a:schemeClr>
              </a:solidFill>
            </p:grpSpPr>
            <p:sp>
              <p:nvSpPr>
                <p:cNvPr id="242"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3"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4"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5"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190500">
                    <a:schemeClr val="bg2">
                      <a:lumMod val="60000"/>
                      <a:lumOff val="40000"/>
                      <a:alpha val="11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227" name="Group 172"/>
              <p:cNvGrpSpPr>
                <a:grpSpLocks noChangeAspect="1"/>
              </p:cNvGrpSpPr>
              <p:nvPr/>
            </p:nvGrpSpPr>
            <p:grpSpPr>
              <a:xfrm rot="19711069">
                <a:off x="7705128" y="419213"/>
                <a:ext cx="1376651" cy="1173997"/>
                <a:chOff x="5181600" y="457200"/>
                <a:chExt cx="3235325" cy="2759075"/>
              </a:xfrm>
              <a:solidFill>
                <a:schemeClr val="bg2">
                  <a:lumMod val="60000"/>
                  <a:lumOff val="40000"/>
                  <a:alpha val="1000"/>
                </a:schemeClr>
              </a:solidFill>
            </p:grpSpPr>
            <p:sp>
              <p:nvSpPr>
                <p:cNvPr id="238"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9"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0"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1"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190500">
                    <a:schemeClr val="bg2">
                      <a:lumMod val="60000"/>
                      <a:lumOff val="40000"/>
                      <a:alpha val="11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228" name="Group 177"/>
              <p:cNvGrpSpPr>
                <a:grpSpLocks noChangeAspect="1"/>
              </p:cNvGrpSpPr>
              <p:nvPr/>
            </p:nvGrpSpPr>
            <p:grpSpPr>
              <a:xfrm rot="2429339">
                <a:off x="7324516" y="3846323"/>
                <a:ext cx="1472288" cy="1142999"/>
                <a:chOff x="381000" y="3581400"/>
                <a:chExt cx="3435350" cy="2667000"/>
              </a:xfrm>
              <a:solidFill>
                <a:schemeClr val="bg2">
                  <a:lumMod val="60000"/>
                  <a:lumOff val="40000"/>
                  <a:alpha val="1000"/>
                </a:schemeClr>
              </a:solidFill>
            </p:grpSpPr>
            <p:sp>
              <p:nvSpPr>
                <p:cNvPr id="234"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5"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6"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7" name="Freeform 75"/>
                <p:cNvSpPr>
                  <a:spLocks noEditPoints="1"/>
                </p:cNvSpPr>
                <p:nvPr/>
              </p:nvSpPr>
              <p:spPr bwMode="auto">
                <a:xfrm>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9" name="Group 182"/>
              <p:cNvGrpSpPr>
                <a:grpSpLocks noChangeAspect="1"/>
              </p:cNvGrpSpPr>
              <p:nvPr/>
            </p:nvGrpSpPr>
            <p:grpSpPr>
              <a:xfrm rot="19493664">
                <a:off x="7783359" y="5358489"/>
                <a:ext cx="1188480" cy="974662"/>
                <a:chOff x="381000" y="304800"/>
                <a:chExt cx="3317876" cy="2720975"/>
              </a:xfrm>
              <a:solidFill>
                <a:schemeClr val="bg2">
                  <a:lumMod val="60000"/>
                  <a:lumOff val="40000"/>
                  <a:alpha val="1000"/>
                </a:schemeClr>
              </a:solidFill>
            </p:grpSpPr>
            <p:sp>
              <p:nvSpPr>
                <p:cNvPr id="230"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1"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2"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3" name="Freeform 82"/>
                <p:cNvSpPr>
                  <a:spLocks noEditPoints="1"/>
                </p:cNvSpPr>
                <p:nvPr/>
              </p:nvSpPr>
              <p:spPr bwMode="auto">
                <a:xfrm>
                  <a:off x="381000" y="304800"/>
                  <a:ext cx="3317876" cy="2720975"/>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grpSp>
          <p:nvGrpSpPr>
            <p:cNvPr id="137" name="Group 669"/>
            <p:cNvGrpSpPr/>
            <p:nvPr/>
          </p:nvGrpSpPr>
          <p:grpSpPr>
            <a:xfrm>
              <a:off x="-9" y="242195"/>
              <a:ext cx="9144001" cy="6615827"/>
              <a:chOff x="-9" y="242195"/>
              <a:chExt cx="9144001" cy="6615827"/>
            </a:xfrm>
          </p:grpSpPr>
          <p:grpSp>
            <p:nvGrpSpPr>
              <p:cNvPr id="179" name="Group 32"/>
              <p:cNvGrpSpPr>
                <a:grpSpLocks noChangeAspect="1"/>
              </p:cNvGrpSpPr>
              <p:nvPr/>
            </p:nvGrpSpPr>
            <p:grpSpPr>
              <a:xfrm rot="20059765">
                <a:off x="214282" y="242195"/>
                <a:ext cx="1611192" cy="1321331"/>
                <a:chOff x="492450" y="105224"/>
                <a:chExt cx="2967986" cy="2434032"/>
              </a:xfrm>
              <a:solidFill>
                <a:schemeClr val="bg2">
                  <a:lumMod val="60000"/>
                  <a:lumOff val="40000"/>
                  <a:alpha val="8000"/>
                </a:schemeClr>
              </a:solidFill>
            </p:grpSpPr>
            <p:sp>
              <p:nvSpPr>
                <p:cNvPr id="220"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1"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2"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3" name="Freeform 82"/>
                <p:cNvSpPr>
                  <a:spLocks noEditPoints="1"/>
                </p:cNvSpPr>
                <p:nvPr/>
              </p:nvSpPr>
              <p:spPr bwMode="auto">
                <a:xfrm rot="650724">
                  <a:off x="492450" y="105224"/>
                  <a:ext cx="2967986" cy="2434032"/>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38100">
                    <a:schemeClr val="bg2">
                      <a:lumMod val="60000"/>
                      <a:lumOff val="40000"/>
                      <a:alpha val="19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80" name="Group 48"/>
              <p:cNvGrpSpPr>
                <a:grpSpLocks noChangeAspect="1"/>
              </p:cNvGrpSpPr>
              <p:nvPr/>
            </p:nvGrpSpPr>
            <p:grpSpPr>
              <a:xfrm rot="1419986">
                <a:off x="7374137" y="629719"/>
                <a:ext cx="1046470" cy="892409"/>
                <a:chOff x="5181600" y="457200"/>
                <a:chExt cx="3235325" cy="2759075"/>
              </a:xfrm>
              <a:solidFill>
                <a:schemeClr val="bg2">
                  <a:lumMod val="60000"/>
                  <a:lumOff val="40000"/>
                  <a:alpha val="8000"/>
                </a:schemeClr>
              </a:solidFill>
            </p:grpSpPr>
            <p:sp>
              <p:nvSpPr>
                <p:cNvPr id="216"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7"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8"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9"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38100">
                    <a:schemeClr val="bg2">
                      <a:lumMod val="60000"/>
                      <a:lumOff val="40000"/>
                      <a:alpha val="19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sp>
            <p:nvSpPr>
              <p:cNvPr id="213" name="Freeform 73"/>
              <p:cNvSpPr>
                <a:spLocks/>
              </p:cNvSpPr>
              <p:nvPr/>
            </p:nvSpPr>
            <p:spPr bwMode="auto">
              <a:xfrm rot="1542474">
                <a:off x="7058065" y="3702660"/>
                <a:ext cx="879" cy="1757"/>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solidFill>
                <a:schemeClr val="bg2">
                  <a:lumMod val="60000"/>
                  <a:lumOff val="40000"/>
                  <a:alpha val="8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182" name="Group 63"/>
              <p:cNvGrpSpPr>
                <a:grpSpLocks noChangeAspect="1"/>
              </p:cNvGrpSpPr>
              <p:nvPr/>
            </p:nvGrpSpPr>
            <p:grpSpPr>
              <a:xfrm rot="1645451">
                <a:off x="8050341" y="4268987"/>
                <a:ext cx="917115" cy="1118301"/>
                <a:chOff x="507386" y="-1244242"/>
                <a:chExt cx="2720979" cy="3317871"/>
              </a:xfrm>
              <a:solidFill>
                <a:schemeClr val="bg2">
                  <a:lumMod val="60000"/>
                  <a:lumOff val="40000"/>
                  <a:alpha val="8000"/>
                </a:schemeClr>
              </a:solidFill>
            </p:grpSpPr>
            <p:sp>
              <p:nvSpPr>
                <p:cNvPr id="208"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 name="Freeform 82"/>
                <p:cNvSpPr>
                  <a:spLocks noEditPoints="1"/>
                </p:cNvSpPr>
                <p:nvPr/>
              </p:nvSpPr>
              <p:spPr bwMode="auto">
                <a:xfrm rot="18845760">
                  <a:off x="208940" y="-945796"/>
                  <a:ext cx="3317871" cy="2720979"/>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solidFill>
                  <a:schemeClr val="bg2">
                    <a:lumMod val="60000"/>
                    <a:lumOff val="40000"/>
                    <a:alpha val="6000"/>
                  </a:schemeClr>
                </a:solidFill>
                <a:ln>
                  <a:noFill/>
                </a:ln>
                <a:effectLst>
                  <a:glow rad="38100">
                    <a:schemeClr val="bg2">
                      <a:lumMod val="50000"/>
                      <a:lumOff val="50000"/>
                      <a:alpha val="15000"/>
                    </a:schemeClr>
                  </a:glow>
                  <a:softEdge rad="12700"/>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3" name="Group 87"/>
              <p:cNvGrpSpPr>
                <a:grpSpLocks noChangeAspect="1"/>
              </p:cNvGrpSpPr>
              <p:nvPr/>
            </p:nvGrpSpPr>
            <p:grpSpPr>
              <a:xfrm>
                <a:off x="-9" y="5334005"/>
                <a:ext cx="1188232" cy="1524017"/>
                <a:chOff x="2743200" y="306388"/>
                <a:chExt cx="1876425" cy="2406650"/>
              </a:xfrm>
              <a:solidFill>
                <a:schemeClr val="bg2">
                  <a:lumMod val="50000"/>
                  <a:lumOff val="50000"/>
                  <a:alpha val="8000"/>
                </a:schemeClr>
              </a:solidFill>
            </p:grpSpPr>
            <p:sp>
              <p:nvSpPr>
                <p:cNvPr id="204" name="Freeform 21"/>
                <p:cNvSpPr>
                  <a:spLocks/>
                </p:cNvSpPr>
                <p:nvPr/>
              </p:nvSpPr>
              <p:spPr bwMode="auto">
                <a:xfrm>
                  <a:off x="3333750" y="890588"/>
                  <a:ext cx="34925" cy="482600"/>
                </a:xfrm>
                <a:custGeom>
                  <a:avLst/>
                  <a:gdLst>
                    <a:gd name="T0" fmla="*/ 20 w 22"/>
                    <a:gd name="T1" fmla="*/ 304 h 304"/>
                    <a:gd name="T2" fmla="*/ 20 w 22"/>
                    <a:gd name="T3" fmla="*/ 304 h 304"/>
                    <a:gd name="T4" fmla="*/ 22 w 22"/>
                    <a:gd name="T5" fmla="*/ 304 h 304"/>
                    <a:gd name="T6" fmla="*/ 22 w 22"/>
                    <a:gd name="T7" fmla="*/ 304 h 304"/>
                    <a:gd name="T8" fmla="*/ 22 w 22"/>
                    <a:gd name="T9" fmla="*/ 286 h 304"/>
                    <a:gd name="T10" fmla="*/ 14 w 22"/>
                    <a:gd name="T11" fmla="*/ 54 h 304"/>
                    <a:gd name="T12" fmla="*/ 14 w 22"/>
                    <a:gd name="T13" fmla="*/ 54 h 304"/>
                    <a:gd name="T14" fmla="*/ 14 w 22"/>
                    <a:gd name="T15" fmla="*/ 26 h 304"/>
                    <a:gd name="T16" fmla="*/ 14 w 22"/>
                    <a:gd name="T17" fmla="*/ 26 h 304"/>
                    <a:gd name="T18" fmla="*/ 12 w 22"/>
                    <a:gd name="T19" fmla="*/ 16 h 304"/>
                    <a:gd name="T20" fmla="*/ 8 w 22"/>
                    <a:gd name="T21" fmla="*/ 6 h 304"/>
                    <a:gd name="T22" fmla="*/ 8 w 22"/>
                    <a:gd name="T23" fmla="*/ 6 h 304"/>
                    <a:gd name="T24" fmla="*/ 4 w 22"/>
                    <a:gd name="T25" fmla="*/ 0 h 304"/>
                    <a:gd name="T26" fmla="*/ 2 w 22"/>
                    <a:gd name="T27" fmla="*/ 0 h 304"/>
                    <a:gd name="T28" fmla="*/ 2 w 22"/>
                    <a:gd name="T29" fmla="*/ 2 h 304"/>
                    <a:gd name="T30" fmla="*/ 2 w 22"/>
                    <a:gd name="T31" fmla="*/ 2 h 304"/>
                    <a:gd name="T32" fmla="*/ 0 w 22"/>
                    <a:gd name="T33" fmla="*/ 10 h 304"/>
                    <a:gd name="T34" fmla="*/ 2 w 22"/>
                    <a:gd name="T35" fmla="*/ 18 h 304"/>
                    <a:gd name="T36" fmla="*/ 2 w 22"/>
                    <a:gd name="T37" fmla="*/ 18 h 304"/>
                    <a:gd name="T38" fmla="*/ 4 w 22"/>
                    <a:gd name="T39" fmla="*/ 40 h 304"/>
                    <a:gd name="T40" fmla="*/ 18 w 22"/>
                    <a:gd name="T41" fmla="*/ 286 h 304"/>
                    <a:gd name="T42" fmla="*/ 18 w 22"/>
                    <a:gd name="T43" fmla="*/ 286 h 304"/>
                    <a:gd name="T44" fmla="*/ 20 w 22"/>
                    <a:gd name="T45" fmla="*/ 304 h 304"/>
                    <a:gd name="T46" fmla="*/ 20 w 22"/>
                    <a:gd name="T4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304">
                      <a:moveTo>
                        <a:pt x="20" y="304"/>
                      </a:moveTo>
                      <a:lnTo>
                        <a:pt x="20" y="304"/>
                      </a:lnTo>
                      <a:lnTo>
                        <a:pt x="22" y="304"/>
                      </a:lnTo>
                      <a:lnTo>
                        <a:pt x="22" y="304"/>
                      </a:lnTo>
                      <a:lnTo>
                        <a:pt x="22" y="286"/>
                      </a:lnTo>
                      <a:lnTo>
                        <a:pt x="14" y="54"/>
                      </a:lnTo>
                      <a:lnTo>
                        <a:pt x="14" y="54"/>
                      </a:lnTo>
                      <a:lnTo>
                        <a:pt x="14" y="26"/>
                      </a:lnTo>
                      <a:lnTo>
                        <a:pt x="14" y="26"/>
                      </a:lnTo>
                      <a:lnTo>
                        <a:pt x="12" y="16"/>
                      </a:lnTo>
                      <a:lnTo>
                        <a:pt x="8" y="6"/>
                      </a:lnTo>
                      <a:lnTo>
                        <a:pt x="8" y="6"/>
                      </a:lnTo>
                      <a:lnTo>
                        <a:pt x="4" y="0"/>
                      </a:lnTo>
                      <a:lnTo>
                        <a:pt x="2" y="0"/>
                      </a:lnTo>
                      <a:lnTo>
                        <a:pt x="2" y="2"/>
                      </a:lnTo>
                      <a:lnTo>
                        <a:pt x="2" y="2"/>
                      </a:lnTo>
                      <a:lnTo>
                        <a:pt x="0" y="10"/>
                      </a:lnTo>
                      <a:lnTo>
                        <a:pt x="2" y="18"/>
                      </a:lnTo>
                      <a:lnTo>
                        <a:pt x="2" y="18"/>
                      </a:lnTo>
                      <a:lnTo>
                        <a:pt x="4" y="40"/>
                      </a:lnTo>
                      <a:lnTo>
                        <a:pt x="18" y="286"/>
                      </a:lnTo>
                      <a:lnTo>
                        <a:pt x="18" y="286"/>
                      </a:lnTo>
                      <a:lnTo>
                        <a:pt x="20" y="304"/>
                      </a:lnTo>
                      <a:lnTo>
                        <a:pt x="20" y="3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22"/>
                <p:cNvSpPr>
                  <a:spLocks/>
                </p:cNvSpPr>
                <p:nvPr/>
              </p:nvSpPr>
              <p:spPr bwMode="auto">
                <a:xfrm>
                  <a:off x="3362325" y="1382713"/>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23"/>
                <p:cNvSpPr>
                  <a:spLocks/>
                </p:cNvSpPr>
                <p:nvPr/>
              </p:nvSpPr>
              <p:spPr bwMode="auto">
                <a:xfrm>
                  <a:off x="3384550" y="1173163"/>
                  <a:ext cx="438150" cy="212725"/>
                </a:xfrm>
                <a:custGeom>
                  <a:avLst/>
                  <a:gdLst>
                    <a:gd name="T0" fmla="*/ 2 w 276"/>
                    <a:gd name="T1" fmla="*/ 134 h 134"/>
                    <a:gd name="T2" fmla="*/ 2 w 276"/>
                    <a:gd name="T3" fmla="*/ 134 h 134"/>
                    <a:gd name="T4" fmla="*/ 16 w 276"/>
                    <a:gd name="T5" fmla="*/ 128 h 134"/>
                    <a:gd name="T6" fmla="*/ 238 w 276"/>
                    <a:gd name="T7" fmla="*/ 20 h 134"/>
                    <a:gd name="T8" fmla="*/ 238 w 276"/>
                    <a:gd name="T9" fmla="*/ 20 h 134"/>
                    <a:gd name="T10" fmla="*/ 260 w 276"/>
                    <a:gd name="T11" fmla="*/ 12 h 134"/>
                    <a:gd name="T12" fmla="*/ 260 w 276"/>
                    <a:gd name="T13" fmla="*/ 12 h 134"/>
                    <a:gd name="T14" fmla="*/ 268 w 276"/>
                    <a:gd name="T15" fmla="*/ 10 h 134"/>
                    <a:gd name="T16" fmla="*/ 274 w 276"/>
                    <a:gd name="T17" fmla="*/ 6 h 134"/>
                    <a:gd name="T18" fmla="*/ 274 w 276"/>
                    <a:gd name="T19" fmla="*/ 6 h 134"/>
                    <a:gd name="T20" fmla="*/ 276 w 276"/>
                    <a:gd name="T21" fmla="*/ 2 h 134"/>
                    <a:gd name="T22" fmla="*/ 274 w 276"/>
                    <a:gd name="T23" fmla="*/ 2 h 134"/>
                    <a:gd name="T24" fmla="*/ 268 w 276"/>
                    <a:gd name="T25" fmla="*/ 0 h 134"/>
                    <a:gd name="T26" fmla="*/ 268 w 276"/>
                    <a:gd name="T27" fmla="*/ 0 h 134"/>
                    <a:gd name="T28" fmla="*/ 258 w 276"/>
                    <a:gd name="T29" fmla="*/ 2 h 134"/>
                    <a:gd name="T30" fmla="*/ 248 w 276"/>
                    <a:gd name="T31" fmla="*/ 6 h 134"/>
                    <a:gd name="T32" fmla="*/ 248 w 276"/>
                    <a:gd name="T33" fmla="*/ 6 h 134"/>
                    <a:gd name="T34" fmla="*/ 222 w 276"/>
                    <a:gd name="T35" fmla="*/ 18 h 134"/>
                    <a:gd name="T36" fmla="*/ 16 w 276"/>
                    <a:gd name="T37" fmla="*/ 124 h 134"/>
                    <a:gd name="T38" fmla="*/ 16 w 276"/>
                    <a:gd name="T39" fmla="*/ 124 h 134"/>
                    <a:gd name="T40" fmla="*/ 0 w 276"/>
                    <a:gd name="T41" fmla="*/ 132 h 134"/>
                    <a:gd name="T42" fmla="*/ 0 w 276"/>
                    <a:gd name="T43" fmla="*/ 132 h 134"/>
                    <a:gd name="T44" fmla="*/ 0 w 276"/>
                    <a:gd name="T45" fmla="*/ 134 h 134"/>
                    <a:gd name="T46" fmla="*/ 0 w 276"/>
                    <a:gd name="T47" fmla="*/ 134 h 134"/>
                    <a:gd name="T48" fmla="*/ 2 w 276"/>
                    <a:gd name="T49" fmla="*/ 134 h 134"/>
                    <a:gd name="T50" fmla="*/ 2 w 276"/>
                    <a:gd name="T51"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76" h="134">
                      <a:moveTo>
                        <a:pt x="2" y="134"/>
                      </a:moveTo>
                      <a:lnTo>
                        <a:pt x="2" y="134"/>
                      </a:lnTo>
                      <a:lnTo>
                        <a:pt x="16" y="128"/>
                      </a:lnTo>
                      <a:lnTo>
                        <a:pt x="238" y="20"/>
                      </a:lnTo>
                      <a:lnTo>
                        <a:pt x="238" y="20"/>
                      </a:lnTo>
                      <a:lnTo>
                        <a:pt x="260" y="12"/>
                      </a:lnTo>
                      <a:lnTo>
                        <a:pt x="260" y="12"/>
                      </a:lnTo>
                      <a:lnTo>
                        <a:pt x="268" y="10"/>
                      </a:lnTo>
                      <a:lnTo>
                        <a:pt x="274" y="6"/>
                      </a:lnTo>
                      <a:lnTo>
                        <a:pt x="274" y="6"/>
                      </a:lnTo>
                      <a:lnTo>
                        <a:pt x="276" y="2"/>
                      </a:lnTo>
                      <a:lnTo>
                        <a:pt x="274" y="2"/>
                      </a:lnTo>
                      <a:lnTo>
                        <a:pt x="268" y="0"/>
                      </a:lnTo>
                      <a:lnTo>
                        <a:pt x="268" y="0"/>
                      </a:lnTo>
                      <a:lnTo>
                        <a:pt x="258" y="2"/>
                      </a:lnTo>
                      <a:lnTo>
                        <a:pt x="248" y="6"/>
                      </a:lnTo>
                      <a:lnTo>
                        <a:pt x="248" y="6"/>
                      </a:lnTo>
                      <a:lnTo>
                        <a:pt x="222" y="18"/>
                      </a:lnTo>
                      <a:lnTo>
                        <a:pt x="16" y="124"/>
                      </a:lnTo>
                      <a:lnTo>
                        <a:pt x="16" y="124"/>
                      </a:lnTo>
                      <a:lnTo>
                        <a:pt x="0" y="132"/>
                      </a:lnTo>
                      <a:lnTo>
                        <a:pt x="0" y="132"/>
                      </a:lnTo>
                      <a:lnTo>
                        <a:pt x="0" y="134"/>
                      </a:lnTo>
                      <a:lnTo>
                        <a:pt x="0" y="134"/>
                      </a:lnTo>
                      <a:lnTo>
                        <a:pt x="2" y="134"/>
                      </a:lnTo>
                      <a:lnTo>
                        <a:pt x="2"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24"/>
                <p:cNvSpPr>
                  <a:spLocks noEditPoints="1"/>
                </p:cNvSpPr>
                <p:nvPr/>
              </p:nvSpPr>
              <p:spPr bwMode="auto">
                <a:xfrm>
                  <a:off x="2743200" y="306388"/>
                  <a:ext cx="1876425" cy="2406650"/>
                </a:xfrm>
                <a:custGeom>
                  <a:avLst/>
                  <a:gdLst>
                    <a:gd name="T0" fmla="*/ 1052 w 1182"/>
                    <a:gd name="T1" fmla="*/ 606 h 1516"/>
                    <a:gd name="T2" fmla="*/ 928 w 1182"/>
                    <a:gd name="T3" fmla="*/ 580 h 1516"/>
                    <a:gd name="T4" fmla="*/ 738 w 1182"/>
                    <a:gd name="T5" fmla="*/ 592 h 1516"/>
                    <a:gd name="T6" fmla="*/ 590 w 1182"/>
                    <a:gd name="T7" fmla="*/ 640 h 1516"/>
                    <a:gd name="T8" fmla="*/ 408 w 1182"/>
                    <a:gd name="T9" fmla="*/ 740 h 1516"/>
                    <a:gd name="T10" fmla="*/ 404 w 1182"/>
                    <a:gd name="T11" fmla="*/ 716 h 1516"/>
                    <a:gd name="T12" fmla="*/ 416 w 1182"/>
                    <a:gd name="T13" fmla="*/ 696 h 1516"/>
                    <a:gd name="T14" fmla="*/ 410 w 1182"/>
                    <a:gd name="T15" fmla="*/ 684 h 1516"/>
                    <a:gd name="T16" fmla="*/ 400 w 1182"/>
                    <a:gd name="T17" fmla="*/ 674 h 1516"/>
                    <a:gd name="T18" fmla="*/ 390 w 1182"/>
                    <a:gd name="T19" fmla="*/ 670 h 1516"/>
                    <a:gd name="T20" fmla="*/ 382 w 1182"/>
                    <a:gd name="T21" fmla="*/ 670 h 1516"/>
                    <a:gd name="T22" fmla="*/ 360 w 1182"/>
                    <a:gd name="T23" fmla="*/ 676 h 1516"/>
                    <a:gd name="T24" fmla="*/ 346 w 1182"/>
                    <a:gd name="T25" fmla="*/ 692 h 1516"/>
                    <a:gd name="T26" fmla="*/ 336 w 1182"/>
                    <a:gd name="T27" fmla="*/ 652 h 1516"/>
                    <a:gd name="T28" fmla="*/ 330 w 1182"/>
                    <a:gd name="T29" fmla="*/ 454 h 1516"/>
                    <a:gd name="T30" fmla="*/ 278 w 1182"/>
                    <a:gd name="T31" fmla="*/ 264 h 1516"/>
                    <a:gd name="T32" fmla="*/ 202 w 1182"/>
                    <a:gd name="T33" fmla="*/ 132 h 1516"/>
                    <a:gd name="T34" fmla="*/ 102 w 1182"/>
                    <a:gd name="T35" fmla="*/ 36 h 1516"/>
                    <a:gd name="T36" fmla="*/ 26 w 1182"/>
                    <a:gd name="T37" fmla="*/ 612 h 1516"/>
                    <a:gd name="T38" fmla="*/ 42 w 1182"/>
                    <a:gd name="T39" fmla="*/ 658 h 1516"/>
                    <a:gd name="T40" fmla="*/ 16 w 1182"/>
                    <a:gd name="T41" fmla="*/ 1072 h 1516"/>
                    <a:gd name="T42" fmla="*/ 172 w 1182"/>
                    <a:gd name="T43" fmla="*/ 898 h 1516"/>
                    <a:gd name="T44" fmla="*/ 208 w 1182"/>
                    <a:gd name="T45" fmla="*/ 874 h 1516"/>
                    <a:gd name="T46" fmla="*/ 226 w 1182"/>
                    <a:gd name="T47" fmla="*/ 896 h 1516"/>
                    <a:gd name="T48" fmla="*/ 158 w 1182"/>
                    <a:gd name="T49" fmla="*/ 998 h 1516"/>
                    <a:gd name="T50" fmla="*/ 122 w 1182"/>
                    <a:gd name="T51" fmla="*/ 1062 h 1516"/>
                    <a:gd name="T52" fmla="*/ 162 w 1182"/>
                    <a:gd name="T53" fmla="*/ 1118 h 1516"/>
                    <a:gd name="T54" fmla="*/ 220 w 1182"/>
                    <a:gd name="T55" fmla="*/ 1036 h 1516"/>
                    <a:gd name="T56" fmla="*/ 276 w 1182"/>
                    <a:gd name="T57" fmla="*/ 942 h 1516"/>
                    <a:gd name="T58" fmla="*/ 306 w 1182"/>
                    <a:gd name="T59" fmla="*/ 920 h 1516"/>
                    <a:gd name="T60" fmla="*/ 316 w 1182"/>
                    <a:gd name="T61" fmla="*/ 942 h 1516"/>
                    <a:gd name="T62" fmla="*/ 250 w 1182"/>
                    <a:gd name="T63" fmla="*/ 1148 h 1516"/>
                    <a:gd name="T64" fmla="*/ 224 w 1182"/>
                    <a:gd name="T65" fmla="*/ 1250 h 1516"/>
                    <a:gd name="T66" fmla="*/ 232 w 1182"/>
                    <a:gd name="T67" fmla="*/ 1342 h 1516"/>
                    <a:gd name="T68" fmla="*/ 242 w 1182"/>
                    <a:gd name="T69" fmla="*/ 1400 h 1516"/>
                    <a:gd name="T70" fmla="*/ 258 w 1182"/>
                    <a:gd name="T71" fmla="*/ 1432 h 1516"/>
                    <a:gd name="T72" fmla="*/ 310 w 1182"/>
                    <a:gd name="T73" fmla="*/ 1496 h 1516"/>
                    <a:gd name="T74" fmla="*/ 314 w 1182"/>
                    <a:gd name="T75" fmla="*/ 1458 h 1516"/>
                    <a:gd name="T76" fmla="*/ 300 w 1182"/>
                    <a:gd name="T77" fmla="*/ 1390 h 1516"/>
                    <a:gd name="T78" fmla="*/ 316 w 1182"/>
                    <a:gd name="T79" fmla="*/ 1298 h 1516"/>
                    <a:gd name="T80" fmla="*/ 350 w 1182"/>
                    <a:gd name="T81" fmla="*/ 1252 h 1516"/>
                    <a:gd name="T82" fmla="*/ 378 w 1182"/>
                    <a:gd name="T83" fmla="*/ 1242 h 1516"/>
                    <a:gd name="T84" fmla="*/ 426 w 1182"/>
                    <a:gd name="T85" fmla="*/ 1228 h 1516"/>
                    <a:gd name="T86" fmla="*/ 440 w 1182"/>
                    <a:gd name="T87" fmla="*/ 1210 h 1516"/>
                    <a:gd name="T88" fmla="*/ 480 w 1182"/>
                    <a:gd name="T89" fmla="*/ 1202 h 1516"/>
                    <a:gd name="T90" fmla="*/ 554 w 1182"/>
                    <a:gd name="T91" fmla="*/ 1172 h 1516"/>
                    <a:gd name="T92" fmla="*/ 620 w 1182"/>
                    <a:gd name="T93" fmla="*/ 1120 h 1516"/>
                    <a:gd name="T94" fmla="*/ 612 w 1182"/>
                    <a:gd name="T95" fmla="*/ 1058 h 1516"/>
                    <a:gd name="T96" fmla="*/ 558 w 1182"/>
                    <a:gd name="T97" fmla="*/ 938 h 1516"/>
                    <a:gd name="T98" fmla="*/ 688 w 1182"/>
                    <a:gd name="T99" fmla="*/ 1006 h 1516"/>
                    <a:gd name="T100" fmla="*/ 760 w 1182"/>
                    <a:gd name="T101" fmla="*/ 1020 h 1516"/>
                    <a:gd name="T102" fmla="*/ 818 w 1182"/>
                    <a:gd name="T103" fmla="*/ 992 h 1516"/>
                    <a:gd name="T104" fmla="*/ 852 w 1182"/>
                    <a:gd name="T105" fmla="*/ 966 h 1516"/>
                    <a:gd name="T106" fmla="*/ 890 w 1182"/>
                    <a:gd name="T107" fmla="*/ 942 h 1516"/>
                    <a:gd name="T108" fmla="*/ 898 w 1182"/>
                    <a:gd name="T109" fmla="*/ 922 h 1516"/>
                    <a:gd name="T110" fmla="*/ 932 w 1182"/>
                    <a:gd name="T111" fmla="*/ 904 h 1516"/>
                    <a:gd name="T112" fmla="*/ 936 w 1182"/>
                    <a:gd name="T113" fmla="*/ 892 h 1516"/>
                    <a:gd name="T114" fmla="*/ 984 w 1182"/>
                    <a:gd name="T115" fmla="*/ 858 h 1516"/>
                    <a:gd name="T116" fmla="*/ 1020 w 1182"/>
                    <a:gd name="T117" fmla="*/ 838 h 1516"/>
                    <a:gd name="T118" fmla="*/ 1064 w 1182"/>
                    <a:gd name="T119" fmla="*/ 826 h 1516"/>
                    <a:gd name="T120" fmla="*/ 1086 w 1182"/>
                    <a:gd name="T121" fmla="*/ 814 h 1516"/>
                    <a:gd name="T122" fmla="*/ 1168 w 1182"/>
                    <a:gd name="T123" fmla="*/ 760 h 1516"/>
                    <a:gd name="T124" fmla="*/ 390 w 1182"/>
                    <a:gd name="T125" fmla="*/ 678 h 1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82" h="1516">
                      <a:moveTo>
                        <a:pt x="1136" y="650"/>
                      </a:moveTo>
                      <a:lnTo>
                        <a:pt x="1098" y="626"/>
                      </a:lnTo>
                      <a:lnTo>
                        <a:pt x="1098" y="626"/>
                      </a:lnTo>
                      <a:lnTo>
                        <a:pt x="1086" y="620"/>
                      </a:lnTo>
                      <a:lnTo>
                        <a:pt x="1052" y="606"/>
                      </a:lnTo>
                      <a:lnTo>
                        <a:pt x="1026" y="598"/>
                      </a:lnTo>
                      <a:lnTo>
                        <a:pt x="998" y="590"/>
                      </a:lnTo>
                      <a:lnTo>
                        <a:pt x="964" y="584"/>
                      </a:lnTo>
                      <a:lnTo>
                        <a:pt x="928" y="580"/>
                      </a:lnTo>
                      <a:lnTo>
                        <a:pt x="928" y="580"/>
                      </a:lnTo>
                      <a:lnTo>
                        <a:pt x="890" y="578"/>
                      </a:lnTo>
                      <a:lnTo>
                        <a:pt x="852" y="578"/>
                      </a:lnTo>
                      <a:lnTo>
                        <a:pt x="814" y="580"/>
                      </a:lnTo>
                      <a:lnTo>
                        <a:pt x="776" y="586"/>
                      </a:lnTo>
                      <a:lnTo>
                        <a:pt x="738" y="592"/>
                      </a:lnTo>
                      <a:lnTo>
                        <a:pt x="700" y="602"/>
                      </a:lnTo>
                      <a:lnTo>
                        <a:pt x="662" y="614"/>
                      </a:lnTo>
                      <a:lnTo>
                        <a:pt x="622" y="628"/>
                      </a:lnTo>
                      <a:lnTo>
                        <a:pt x="622" y="628"/>
                      </a:lnTo>
                      <a:lnTo>
                        <a:pt x="590" y="640"/>
                      </a:lnTo>
                      <a:lnTo>
                        <a:pt x="558" y="654"/>
                      </a:lnTo>
                      <a:lnTo>
                        <a:pt x="496" y="686"/>
                      </a:lnTo>
                      <a:lnTo>
                        <a:pt x="444" y="716"/>
                      </a:lnTo>
                      <a:lnTo>
                        <a:pt x="408" y="740"/>
                      </a:lnTo>
                      <a:lnTo>
                        <a:pt x="408" y="740"/>
                      </a:lnTo>
                      <a:lnTo>
                        <a:pt x="404" y="736"/>
                      </a:lnTo>
                      <a:lnTo>
                        <a:pt x="404" y="736"/>
                      </a:lnTo>
                      <a:lnTo>
                        <a:pt x="406" y="728"/>
                      </a:lnTo>
                      <a:lnTo>
                        <a:pt x="404" y="716"/>
                      </a:lnTo>
                      <a:lnTo>
                        <a:pt x="404" y="716"/>
                      </a:lnTo>
                      <a:lnTo>
                        <a:pt x="410" y="714"/>
                      </a:lnTo>
                      <a:lnTo>
                        <a:pt x="414" y="708"/>
                      </a:lnTo>
                      <a:lnTo>
                        <a:pt x="414" y="708"/>
                      </a:lnTo>
                      <a:lnTo>
                        <a:pt x="416" y="702"/>
                      </a:lnTo>
                      <a:lnTo>
                        <a:pt x="416" y="696"/>
                      </a:lnTo>
                      <a:lnTo>
                        <a:pt x="414" y="690"/>
                      </a:lnTo>
                      <a:lnTo>
                        <a:pt x="408" y="686"/>
                      </a:lnTo>
                      <a:lnTo>
                        <a:pt x="408" y="686"/>
                      </a:lnTo>
                      <a:lnTo>
                        <a:pt x="406" y="686"/>
                      </a:lnTo>
                      <a:lnTo>
                        <a:pt x="410" y="684"/>
                      </a:lnTo>
                      <a:lnTo>
                        <a:pt x="406" y="680"/>
                      </a:lnTo>
                      <a:lnTo>
                        <a:pt x="404" y="680"/>
                      </a:lnTo>
                      <a:lnTo>
                        <a:pt x="404" y="678"/>
                      </a:lnTo>
                      <a:lnTo>
                        <a:pt x="402" y="672"/>
                      </a:lnTo>
                      <a:lnTo>
                        <a:pt x="400" y="674"/>
                      </a:lnTo>
                      <a:lnTo>
                        <a:pt x="400" y="672"/>
                      </a:lnTo>
                      <a:lnTo>
                        <a:pt x="398" y="672"/>
                      </a:lnTo>
                      <a:lnTo>
                        <a:pt x="394" y="670"/>
                      </a:lnTo>
                      <a:lnTo>
                        <a:pt x="392" y="672"/>
                      </a:lnTo>
                      <a:lnTo>
                        <a:pt x="390" y="670"/>
                      </a:lnTo>
                      <a:lnTo>
                        <a:pt x="388" y="670"/>
                      </a:lnTo>
                      <a:lnTo>
                        <a:pt x="388" y="674"/>
                      </a:lnTo>
                      <a:lnTo>
                        <a:pt x="388" y="676"/>
                      </a:lnTo>
                      <a:lnTo>
                        <a:pt x="388" y="676"/>
                      </a:lnTo>
                      <a:lnTo>
                        <a:pt x="382" y="670"/>
                      </a:lnTo>
                      <a:lnTo>
                        <a:pt x="382" y="670"/>
                      </a:lnTo>
                      <a:lnTo>
                        <a:pt x="376" y="668"/>
                      </a:lnTo>
                      <a:lnTo>
                        <a:pt x="370" y="670"/>
                      </a:lnTo>
                      <a:lnTo>
                        <a:pt x="364" y="672"/>
                      </a:lnTo>
                      <a:lnTo>
                        <a:pt x="360" y="676"/>
                      </a:lnTo>
                      <a:lnTo>
                        <a:pt x="360" y="676"/>
                      </a:lnTo>
                      <a:lnTo>
                        <a:pt x="358" y="682"/>
                      </a:lnTo>
                      <a:lnTo>
                        <a:pt x="358" y="686"/>
                      </a:lnTo>
                      <a:lnTo>
                        <a:pt x="358" y="686"/>
                      </a:lnTo>
                      <a:lnTo>
                        <a:pt x="346" y="692"/>
                      </a:lnTo>
                      <a:lnTo>
                        <a:pt x="338" y="698"/>
                      </a:lnTo>
                      <a:lnTo>
                        <a:pt x="338" y="698"/>
                      </a:lnTo>
                      <a:lnTo>
                        <a:pt x="334" y="696"/>
                      </a:lnTo>
                      <a:lnTo>
                        <a:pt x="334" y="696"/>
                      </a:lnTo>
                      <a:lnTo>
                        <a:pt x="336" y="652"/>
                      </a:lnTo>
                      <a:lnTo>
                        <a:pt x="338" y="592"/>
                      </a:lnTo>
                      <a:lnTo>
                        <a:pt x="336" y="524"/>
                      </a:lnTo>
                      <a:lnTo>
                        <a:pt x="334" y="488"/>
                      </a:lnTo>
                      <a:lnTo>
                        <a:pt x="330" y="454"/>
                      </a:lnTo>
                      <a:lnTo>
                        <a:pt x="330" y="454"/>
                      </a:lnTo>
                      <a:lnTo>
                        <a:pt x="322" y="412"/>
                      </a:lnTo>
                      <a:lnTo>
                        <a:pt x="314" y="372"/>
                      </a:lnTo>
                      <a:lnTo>
                        <a:pt x="304" y="334"/>
                      </a:lnTo>
                      <a:lnTo>
                        <a:pt x="292" y="298"/>
                      </a:lnTo>
                      <a:lnTo>
                        <a:pt x="278" y="264"/>
                      </a:lnTo>
                      <a:lnTo>
                        <a:pt x="262" y="230"/>
                      </a:lnTo>
                      <a:lnTo>
                        <a:pt x="244" y="196"/>
                      </a:lnTo>
                      <a:lnTo>
                        <a:pt x="224" y="164"/>
                      </a:lnTo>
                      <a:lnTo>
                        <a:pt x="224" y="164"/>
                      </a:lnTo>
                      <a:lnTo>
                        <a:pt x="202" y="132"/>
                      </a:lnTo>
                      <a:lnTo>
                        <a:pt x="182" y="106"/>
                      </a:lnTo>
                      <a:lnTo>
                        <a:pt x="160" y="84"/>
                      </a:lnTo>
                      <a:lnTo>
                        <a:pt x="142" y="68"/>
                      </a:lnTo>
                      <a:lnTo>
                        <a:pt x="114" y="44"/>
                      </a:lnTo>
                      <a:lnTo>
                        <a:pt x="102" y="36"/>
                      </a:lnTo>
                      <a:lnTo>
                        <a:pt x="62" y="14"/>
                      </a:lnTo>
                      <a:lnTo>
                        <a:pt x="20" y="0"/>
                      </a:lnTo>
                      <a:lnTo>
                        <a:pt x="0" y="2"/>
                      </a:lnTo>
                      <a:lnTo>
                        <a:pt x="0" y="598"/>
                      </a:lnTo>
                      <a:lnTo>
                        <a:pt x="26" y="612"/>
                      </a:lnTo>
                      <a:lnTo>
                        <a:pt x="64" y="640"/>
                      </a:lnTo>
                      <a:lnTo>
                        <a:pt x="88" y="658"/>
                      </a:lnTo>
                      <a:lnTo>
                        <a:pt x="88" y="660"/>
                      </a:lnTo>
                      <a:lnTo>
                        <a:pt x="88" y="660"/>
                      </a:lnTo>
                      <a:lnTo>
                        <a:pt x="42" y="658"/>
                      </a:lnTo>
                      <a:lnTo>
                        <a:pt x="20" y="660"/>
                      </a:lnTo>
                      <a:lnTo>
                        <a:pt x="0" y="662"/>
                      </a:lnTo>
                      <a:lnTo>
                        <a:pt x="0" y="1086"/>
                      </a:lnTo>
                      <a:lnTo>
                        <a:pt x="0" y="1086"/>
                      </a:lnTo>
                      <a:lnTo>
                        <a:pt x="16" y="1072"/>
                      </a:lnTo>
                      <a:lnTo>
                        <a:pt x="16" y="1072"/>
                      </a:lnTo>
                      <a:lnTo>
                        <a:pt x="52" y="1030"/>
                      </a:lnTo>
                      <a:lnTo>
                        <a:pt x="112" y="962"/>
                      </a:lnTo>
                      <a:lnTo>
                        <a:pt x="144" y="926"/>
                      </a:lnTo>
                      <a:lnTo>
                        <a:pt x="172" y="898"/>
                      </a:lnTo>
                      <a:lnTo>
                        <a:pt x="192" y="878"/>
                      </a:lnTo>
                      <a:lnTo>
                        <a:pt x="200" y="874"/>
                      </a:lnTo>
                      <a:lnTo>
                        <a:pt x="204" y="872"/>
                      </a:lnTo>
                      <a:lnTo>
                        <a:pt x="204" y="872"/>
                      </a:lnTo>
                      <a:lnTo>
                        <a:pt x="208" y="874"/>
                      </a:lnTo>
                      <a:lnTo>
                        <a:pt x="212" y="874"/>
                      </a:lnTo>
                      <a:lnTo>
                        <a:pt x="224" y="872"/>
                      </a:lnTo>
                      <a:lnTo>
                        <a:pt x="238" y="866"/>
                      </a:lnTo>
                      <a:lnTo>
                        <a:pt x="252" y="860"/>
                      </a:lnTo>
                      <a:lnTo>
                        <a:pt x="226" y="896"/>
                      </a:lnTo>
                      <a:lnTo>
                        <a:pt x="218" y="910"/>
                      </a:lnTo>
                      <a:lnTo>
                        <a:pt x="202" y="924"/>
                      </a:lnTo>
                      <a:lnTo>
                        <a:pt x="186" y="950"/>
                      </a:lnTo>
                      <a:lnTo>
                        <a:pt x="182" y="958"/>
                      </a:lnTo>
                      <a:lnTo>
                        <a:pt x="158" y="998"/>
                      </a:lnTo>
                      <a:lnTo>
                        <a:pt x="162" y="1004"/>
                      </a:lnTo>
                      <a:lnTo>
                        <a:pt x="160" y="1010"/>
                      </a:lnTo>
                      <a:lnTo>
                        <a:pt x="150" y="1012"/>
                      </a:lnTo>
                      <a:lnTo>
                        <a:pt x="140" y="1032"/>
                      </a:lnTo>
                      <a:lnTo>
                        <a:pt x="122" y="1062"/>
                      </a:lnTo>
                      <a:lnTo>
                        <a:pt x="120" y="1094"/>
                      </a:lnTo>
                      <a:lnTo>
                        <a:pt x="128" y="1120"/>
                      </a:lnTo>
                      <a:lnTo>
                        <a:pt x="142" y="1104"/>
                      </a:lnTo>
                      <a:lnTo>
                        <a:pt x="134" y="1124"/>
                      </a:lnTo>
                      <a:lnTo>
                        <a:pt x="162" y="1118"/>
                      </a:lnTo>
                      <a:lnTo>
                        <a:pt x="188" y="1100"/>
                      </a:lnTo>
                      <a:lnTo>
                        <a:pt x="206" y="1070"/>
                      </a:lnTo>
                      <a:lnTo>
                        <a:pt x="218" y="1052"/>
                      </a:lnTo>
                      <a:lnTo>
                        <a:pt x="216" y="1042"/>
                      </a:lnTo>
                      <a:lnTo>
                        <a:pt x="220" y="1036"/>
                      </a:lnTo>
                      <a:lnTo>
                        <a:pt x="228" y="1038"/>
                      </a:lnTo>
                      <a:lnTo>
                        <a:pt x="250" y="998"/>
                      </a:lnTo>
                      <a:lnTo>
                        <a:pt x="254" y="992"/>
                      </a:lnTo>
                      <a:lnTo>
                        <a:pt x="272" y="964"/>
                      </a:lnTo>
                      <a:lnTo>
                        <a:pt x="276" y="942"/>
                      </a:lnTo>
                      <a:lnTo>
                        <a:pt x="284" y="930"/>
                      </a:lnTo>
                      <a:lnTo>
                        <a:pt x="302" y="890"/>
                      </a:lnTo>
                      <a:lnTo>
                        <a:pt x="302" y="890"/>
                      </a:lnTo>
                      <a:lnTo>
                        <a:pt x="304" y="906"/>
                      </a:lnTo>
                      <a:lnTo>
                        <a:pt x="306" y="920"/>
                      </a:lnTo>
                      <a:lnTo>
                        <a:pt x="310" y="932"/>
                      </a:lnTo>
                      <a:lnTo>
                        <a:pt x="312" y="936"/>
                      </a:lnTo>
                      <a:lnTo>
                        <a:pt x="314" y="938"/>
                      </a:lnTo>
                      <a:lnTo>
                        <a:pt x="314" y="938"/>
                      </a:lnTo>
                      <a:lnTo>
                        <a:pt x="316" y="942"/>
                      </a:lnTo>
                      <a:lnTo>
                        <a:pt x="316" y="952"/>
                      </a:lnTo>
                      <a:lnTo>
                        <a:pt x="308" y="980"/>
                      </a:lnTo>
                      <a:lnTo>
                        <a:pt x="296" y="1018"/>
                      </a:lnTo>
                      <a:lnTo>
                        <a:pt x="282" y="1062"/>
                      </a:lnTo>
                      <a:lnTo>
                        <a:pt x="250" y="1148"/>
                      </a:lnTo>
                      <a:lnTo>
                        <a:pt x="230" y="1198"/>
                      </a:lnTo>
                      <a:lnTo>
                        <a:pt x="230" y="1198"/>
                      </a:lnTo>
                      <a:lnTo>
                        <a:pt x="228" y="1208"/>
                      </a:lnTo>
                      <a:lnTo>
                        <a:pt x="226" y="1220"/>
                      </a:lnTo>
                      <a:lnTo>
                        <a:pt x="224" y="1250"/>
                      </a:lnTo>
                      <a:lnTo>
                        <a:pt x="224" y="1278"/>
                      </a:lnTo>
                      <a:lnTo>
                        <a:pt x="224" y="1304"/>
                      </a:lnTo>
                      <a:lnTo>
                        <a:pt x="224" y="1304"/>
                      </a:lnTo>
                      <a:lnTo>
                        <a:pt x="228" y="1324"/>
                      </a:lnTo>
                      <a:lnTo>
                        <a:pt x="232" y="1342"/>
                      </a:lnTo>
                      <a:lnTo>
                        <a:pt x="236" y="1362"/>
                      </a:lnTo>
                      <a:lnTo>
                        <a:pt x="236" y="1362"/>
                      </a:lnTo>
                      <a:lnTo>
                        <a:pt x="238" y="1380"/>
                      </a:lnTo>
                      <a:lnTo>
                        <a:pt x="240" y="1394"/>
                      </a:lnTo>
                      <a:lnTo>
                        <a:pt x="242" y="1400"/>
                      </a:lnTo>
                      <a:lnTo>
                        <a:pt x="246" y="1404"/>
                      </a:lnTo>
                      <a:lnTo>
                        <a:pt x="246" y="1404"/>
                      </a:lnTo>
                      <a:lnTo>
                        <a:pt x="252" y="1412"/>
                      </a:lnTo>
                      <a:lnTo>
                        <a:pt x="254" y="1420"/>
                      </a:lnTo>
                      <a:lnTo>
                        <a:pt x="258" y="1432"/>
                      </a:lnTo>
                      <a:lnTo>
                        <a:pt x="244" y="1448"/>
                      </a:lnTo>
                      <a:lnTo>
                        <a:pt x="258" y="1516"/>
                      </a:lnTo>
                      <a:lnTo>
                        <a:pt x="304" y="1516"/>
                      </a:lnTo>
                      <a:lnTo>
                        <a:pt x="304" y="1516"/>
                      </a:lnTo>
                      <a:lnTo>
                        <a:pt x="310" y="1496"/>
                      </a:lnTo>
                      <a:lnTo>
                        <a:pt x="310" y="1496"/>
                      </a:lnTo>
                      <a:lnTo>
                        <a:pt x="314" y="1482"/>
                      </a:lnTo>
                      <a:lnTo>
                        <a:pt x="314" y="1470"/>
                      </a:lnTo>
                      <a:lnTo>
                        <a:pt x="314" y="1458"/>
                      </a:lnTo>
                      <a:lnTo>
                        <a:pt x="314" y="1458"/>
                      </a:lnTo>
                      <a:lnTo>
                        <a:pt x="314" y="1452"/>
                      </a:lnTo>
                      <a:lnTo>
                        <a:pt x="312" y="1440"/>
                      </a:lnTo>
                      <a:lnTo>
                        <a:pt x="310" y="1418"/>
                      </a:lnTo>
                      <a:lnTo>
                        <a:pt x="300" y="1390"/>
                      </a:lnTo>
                      <a:lnTo>
                        <a:pt x="300" y="1390"/>
                      </a:lnTo>
                      <a:lnTo>
                        <a:pt x="298" y="1372"/>
                      </a:lnTo>
                      <a:lnTo>
                        <a:pt x="298" y="1356"/>
                      </a:lnTo>
                      <a:lnTo>
                        <a:pt x="300" y="1338"/>
                      </a:lnTo>
                      <a:lnTo>
                        <a:pt x="306" y="1322"/>
                      </a:lnTo>
                      <a:lnTo>
                        <a:pt x="316" y="1298"/>
                      </a:lnTo>
                      <a:lnTo>
                        <a:pt x="320" y="1290"/>
                      </a:lnTo>
                      <a:lnTo>
                        <a:pt x="320" y="1290"/>
                      </a:lnTo>
                      <a:lnTo>
                        <a:pt x="326" y="1280"/>
                      </a:lnTo>
                      <a:lnTo>
                        <a:pt x="342" y="1262"/>
                      </a:lnTo>
                      <a:lnTo>
                        <a:pt x="350" y="1252"/>
                      </a:lnTo>
                      <a:lnTo>
                        <a:pt x="360" y="1246"/>
                      </a:lnTo>
                      <a:lnTo>
                        <a:pt x="368" y="1242"/>
                      </a:lnTo>
                      <a:lnTo>
                        <a:pt x="374" y="1240"/>
                      </a:lnTo>
                      <a:lnTo>
                        <a:pt x="378" y="1242"/>
                      </a:lnTo>
                      <a:lnTo>
                        <a:pt x="378" y="1242"/>
                      </a:lnTo>
                      <a:lnTo>
                        <a:pt x="386" y="1244"/>
                      </a:lnTo>
                      <a:lnTo>
                        <a:pt x="394" y="1242"/>
                      </a:lnTo>
                      <a:lnTo>
                        <a:pt x="404" y="1240"/>
                      </a:lnTo>
                      <a:lnTo>
                        <a:pt x="412" y="1236"/>
                      </a:lnTo>
                      <a:lnTo>
                        <a:pt x="426" y="1228"/>
                      </a:lnTo>
                      <a:lnTo>
                        <a:pt x="430" y="1224"/>
                      </a:lnTo>
                      <a:lnTo>
                        <a:pt x="430" y="1224"/>
                      </a:lnTo>
                      <a:lnTo>
                        <a:pt x="432" y="1220"/>
                      </a:lnTo>
                      <a:lnTo>
                        <a:pt x="436" y="1216"/>
                      </a:lnTo>
                      <a:lnTo>
                        <a:pt x="440" y="1210"/>
                      </a:lnTo>
                      <a:lnTo>
                        <a:pt x="446" y="1206"/>
                      </a:lnTo>
                      <a:lnTo>
                        <a:pt x="454" y="1204"/>
                      </a:lnTo>
                      <a:lnTo>
                        <a:pt x="466" y="1202"/>
                      </a:lnTo>
                      <a:lnTo>
                        <a:pt x="480" y="1202"/>
                      </a:lnTo>
                      <a:lnTo>
                        <a:pt x="480" y="1202"/>
                      </a:lnTo>
                      <a:lnTo>
                        <a:pt x="488" y="1204"/>
                      </a:lnTo>
                      <a:lnTo>
                        <a:pt x="496" y="1202"/>
                      </a:lnTo>
                      <a:lnTo>
                        <a:pt x="514" y="1196"/>
                      </a:lnTo>
                      <a:lnTo>
                        <a:pt x="534" y="1186"/>
                      </a:lnTo>
                      <a:lnTo>
                        <a:pt x="554" y="1172"/>
                      </a:lnTo>
                      <a:lnTo>
                        <a:pt x="586" y="1148"/>
                      </a:lnTo>
                      <a:lnTo>
                        <a:pt x="598" y="1136"/>
                      </a:lnTo>
                      <a:lnTo>
                        <a:pt x="616" y="1120"/>
                      </a:lnTo>
                      <a:lnTo>
                        <a:pt x="616" y="1120"/>
                      </a:lnTo>
                      <a:lnTo>
                        <a:pt x="620" y="1120"/>
                      </a:lnTo>
                      <a:lnTo>
                        <a:pt x="622" y="1120"/>
                      </a:lnTo>
                      <a:lnTo>
                        <a:pt x="624" y="1116"/>
                      </a:lnTo>
                      <a:lnTo>
                        <a:pt x="624" y="1104"/>
                      </a:lnTo>
                      <a:lnTo>
                        <a:pt x="620" y="1086"/>
                      </a:lnTo>
                      <a:lnTo>
                        <a:pt x="612" y="1058"/>
                      </a:lnTo>
                      <a:lnTo>
                        <a:pt x="598" y="1018"/>
                      </a:lnTo>
                      <a:lnTo>
                        <a:pt x="598" y="1018"/>
                      </a:lnTo>
                      <a:lnTo>
                        <a:pt x="590" y="998"/>
                      </a:lnTo>
                      <a:lnTo>
                        <a:pt x="580" y="978"/>
                      </a:lnTo>
                      <a:lnTo>
                        <a:pt x="558" y="938"/>
                      </a:lnTo>
                      <a:lnTo>
                        <a:pt x="558" y="938"/>
                      </a:lnTo>
                      <a:lnTo>
                        <a:pt x="586" y="948"/>
                      </a:lnTo>
                      <a:lnTo>
                        <a:pt x="628" y="970"/>
                      </a:lnTo>
                      <a:lnTo>
                        <a:pt x="658" y="986"/>
                      </a:lnTo>
                      <a:lnTo>
                        <a:pt x="688" y="1006"/>
                      </a:lnTo>
                      <a:lnTo>
                        <a:pt x="722" y="1020"/>
                      </a:lnTo>
                      <a:lnTo>
                        <a:pt x="722" y="1020"/>
                      </a:lnTo>
                      <a:lnTo>
                        <a:pt x="738" y="1022"/>
                      </a:lnTo>
                      <a:lnTo>
                        <a:pt x="750" y="1022"/>
                      </a:lnTo>
                      <a:lnTo>
                        <a:pt x="760" y="1020"/>
                      </a:lnTo>
                      <a:lnTo>
                        <a:pt x="760" y="1020"/>
                      </a:lnTo>
                      <a:lnTo>
                        <a:pt x="776" y="1012"/>
                      </a:lnTo>
                      <a:lnTo>
                        <a:pt x="802" y="1000"/>
                      </a:lnTo>
                      <a:lnTo>
                        <a:pt x="802" y="1000"/>
                      </a:lnTo>
                      <a:lnTo>
                        <a:pt x="818" y="992"/>
                      </a:lnTo>
                      <a:lnTo>
                        <a:pt x="830" y="986"/>
                      </a:lnTo>
                      <a:lnTo>
                        <a:pt x="836" y="980"/>
                      </a:lnTo>
                      <a:lnTo>
                        <a:pt x="836" y="980"/>
                      </a:lnTo>
                      <a:lnTo>
                        <a:pt x="846" y="972"/>
                      </a:lnTo>
                      <a:lnTo>
                        <a:pt x="852" y="966"/>
                      </a:lnTo>
                      <a:lnTo>
                        <a:pt x="858" y="962"/>
                      </a:lnTo>
                      <a:lnTo>
                        <a:pt x="858" y="962"/>
                      </a:lnTo>
                      <a:lnTo>
                        <a:pt x="868" y="960"/>
                      </a:lnTo>
                      <a:lnTo>
                        <a:pt x="880" y="952"/>
                      </a:lnTo>
                      <a:lnTo>
                        <a:pt x="890" y="942"/>
                      </a:lnTo>
                      <a:lnTo>
                        <a:pt x="894" y="936"/>
                      </a:lnTo>
                      <a:lnTo>
                        <a:pt x="894" y="930"/>
                      </a:lnTo>
                      <a:lnTo>
                        <a:pt x="894" y="930"/>
                      </a:lnTo>
                      <a:lnTo>
                        <a:pt x="896" y="926"/>
                      </a:lnTo>
                      <a:lnTo>
                        <a:pt x="898" y="922"/>
                      </a:lnTo>
                      <a:lnTo>
                        <a:pt x="904" y="916"/>
                      </a:lnTo>
                      <a:lnTo>
                        <a:pt x="914" y="910"/>
                      </a:lnTo>
                      <a:lnTo>
                        <a:pt x="914" y="910"/>
                      </a:lnTo>
                      <a:lnTo>
                        <a:pt x="924" y="908"/>
                      </a:lnTo>
                      <a:lnTo>
                        <a:pt x="932" y="904"/>
                      </a:lnTo>
                      <a:lnTo>
                        <a:pt x="934" y="902"/>
                      </a:lnTo>
                      <a:lnTo>
                        <a:pt x="934" y="900"/>
                      </a:lnTo>
                      <a:lnTo>
                        <a:pt x="934" y="900"/>
                      </a:lnTo>
                      <a:lnTo>
                        <a:pt x="934" y="896"/>
                      </a:lnTo>
                      <a:lnTo>
                        <a:pt x="936" y="892"/>
                      </a:lnTo>
                      <a:lnTo>
                        <a:pt x="944" y="882"/>
                      </a:lnTo>
                      <a:lnTo>
                        <a:pt x="956" y="868"/>
                      </a:lnTo>
                      <a:lnTo>
                        <a:pt x="956" y="868"/>
                      </a:lnTo>
                      <a:lnTo>
                        <a:pt x="972" y="862"/>
                      </a:lnTo>
                      <a:lnTo>
                        <a:pt x="984" y="858"/>
                      </a:lnTo>
                      <a:lnTo>
                        <a:pt x="990" y="854"/>
                      </a:lnTo>
                      <a:lnTo>
                        <a:pt x="990" y="854"/>
                      </a:lnTo>
                      <a:lnTo>
                        <a:pt x="996" y="848"/>
                      </a:lnTo>
                      <a:lnTo>
                        <a:pt x="1006" y="842"/>
                      </a:lnTo>
                      <a:lnTo>
                        <a:pt x="1020" y="838"/>
                      </a:lnTo>
                      <a:lnTo>
                        <a:pt x="1032" y="836"/>
                      </a:lnTo>
                      <a:lnTo>
                        <a:pt x="1032" y="836"/>
                      </a:lnTo>
                      <a:lnTo>
                        <a:pt x="1044" y="836"/>
                      </a:lnTo>
                      <a:lnTo>
                        <a:pt x="1054" y="832"/>
                      </a:lnTo>
                      <a:lnTo>
                        <a:pt x="1064" y="826"/>
                      </a:lnTo>
                      <a:lnTo>
                        <a:pt x="1064" y="826"/>
                      </a:lnTo>
                      <a:lnTo>
                        <a:pt x="1072" y="820"/>
                      </a:lnTo>
                      <a:lnTo>
                        <a:pt x="1080" y="816"/>
                      </a:lnTo>
                      <a:lnTo>
                        <a:pt x="1086" y="814"/>
                      </a:lnTo>
                      <a:lnTo>
                        <a:pt x="1086" y="814"/>
                      </a:lnTo>
                      <a:lnTo>
                        <a:pt x="1096" y="812"/>
                      </a:lnTo>
                      <a:lnTo>
                        <a:pt x="1106" y="808"/>
                      </a:lnTo>
                      <a:lnTo>
                        <a:pt x="1118" y="802"/>
                      </a:lnTo>
                      <a:lnTo>
                        <a:pt x="1148" y="782"/>
                      </a:lnTo>
                      <a:lnTo>
                        <a:pt x="1168" y="760"/>
                      </a:lnTo>
                      <a:lnTo>
                        <a:pt x="1180" y="738"/>
                      </a:lnTo>
                      <a:lnTo>
                        <a:pt x="1182" y="712"/>
                      </a:lnTo>
                      <a:lnTo>
                        <a:pt x="1168" y="680"/>
                      </a:lnTo>
                      <a:lnTo>
                        <a:pt x="1136" y="650"/>
                      </a:lnTo>
                      <a:close/>
                      <a:moveTo>
                        <a:pt x="390" y="678"/>
                      </a:moveTo>
                      <a:lnTo>
                        <a:pt x="390" y="680"/>
                      </a:lnTo>
                      <a:lnTo>
                        <a:pt x="390" y="678"/>
                      </a:lnTo>
                      <a:lnTo>
                        <a:pt x="390" y="678"/>
                      </a:lnTo>
                      <a:lnTo>
                        <a:pt x="390" y="678"/>
                      </a:lnTo>
                      <a:close/>
                    </a:path>
                  </a:pathLst>
                </a:custGeom>
                <a:solidFill>
                  <a:schemeClr val="bg2">
                    <a:lumMod val="60000"/>
                    <a:lumOff val="40000"/>
                    <a:alpha val="6000"/>
                  </a:schemeClr>
                </a:solidFill>
                <a:ln w="9525">
                  <a:solidFill>
                    <a:schemeClr val="tx2">
                      <a:lumMod val="60000"/>
                      <a:lumOff val="40000"/>
                      <a:alpha val="9000"/>
                    </a:schemeClr>
                  </a:solidFill>
                  <a:round/>
                  <a:headEnd/>
                  <a:tailEnd/>
                </a:ln>
                <a:effectLst>
                  <a:glow rad="63500">
                    <a:schemeClr val="bg2">
                      <a:lumMod val="60000"/>
                      <a:lumOff val="40000"/>
                      <a:alpha val="11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4" name="Group 92"/>
              <p:cNvGrpSpPr>
                <a:grpSpLocks noChangeAspect="1"/>
              </p:cNvGrpSpPr>
              <p:nvPr/>
            </p:nvGrpSpPr>
            <p:grpSpPr>
              <a:xfrm>
                <a:off x="4" y="2846361"/>
                <a:ext cx="930494" cy="1301751"/>
                <a:chOff x="5073650" y="2381609"/>
                <a:chExt cx="1257300" cy="1758950"/>
              </a:xfrm>
              <a:solidFill>
                <a:schemeClr val="bg2">
                  <a:lumMod val="50000"/>
                  <a:lumOff val="50000"/>
                  <a:alpha val="8000"/>
                </a:schemeClr>
              </a:solidFill>
              <a:effectLst/>
            </p:grpSpPr>
            <p:sp>
              <p:nvSpPr>
                <p:cNvPr id="200" name="Freeform 49"/>
                <p:cNvSpPr>
                  <a:spLocks/>
                </p:cNvSpPr>
                <p:nvPr/>
              </p:nvSpPr>
              <p:spPr bwMode="auto">
                <a:xfrm>
                  <a:off x="5073650" y="3192463"/>
                  <a:ext cx="114300" cy="177800"/>
                </a:xfrm>
                <a:custGeom>
                  <a:avLst/>
                  <a:gdLst>
                    <a:gd name="T0" fmla="*/ 70 w 72"/>
                    <a:gd name="T1" fmla="*/ 112 h 112"/>
                    <a:gd name="T2" fmla="*/ 70 w 72"/>
                    <a:gd name="T3" fmla="*/ 112 h 112"/>
                    <a:gd name="T4" fmla="*/ 72 w 72"/>
                    <a:gd name="T5" fmla="*/ 110 h 112"/>
                    <a:gd name="T6" fmla="*/ 72 w 72"/>
                    <a:gd name="T7" fmla="*/ 110 h 112"/>
                    <a:gd name="T8" fmla="*/ 64 w 72"/>
                    <a:gd name="T9" fmla="*/ 96 h 112"/>
                    <a:gd name="T10" fmla="*/ 8 w 72"/>
                    <a:gd name="T11" fmla="*/ 10 h 112"/>
                    <a:gd name="T12" fmla="*/ 8 w 72"/>
                    <a:gd name="T13" fmla="*/ 10 h 112"/>
                    <a:gd name="T14" fmla="*/ 2 w 72"/>
                    <a:gd name="T15" fmla="*/ 2 h 112"/>
                    <a:gd name="T16" fmla="*/ 0 w 72"/>
                    <a:gd name="T17" fmla="*/ 0 h 112"/>
                    <a:gd name="T18" fmla="*/ 0 w 72"/>
                    <a:gd name="T19" fmla="*/ 2 h 112"/>
                    <a:gd name="T20" fmla="*/ 0 w 72"/>
                    <a:gd name="T21" fmla="*/ 2 h 112"/>
                    <a:gd name="T22" fmla="*/ 2 w 72"/>
                    <a:gd name="T23" fmla="*/ 10 h 112"/>
                    <a:gd name="T24" fmla="*/ 8 w 72"/>
                    <a:gd name="T25" fmla="*/ 22 h 112"/>
                    <a:gd name="T26" fmla="*/ 60 w 72"/>
                    <a:gd name="T27" fmla="*/ 98 h 112"/>
                    <a:gd name="T28" fmla="*/ 60 w 72"/>
                    <a:gd name="T29" fmla="*/ 98 h 112"/>
                    <a:gd name="T30" fmla="*/ 66 w 72"/>
                    <a:gd name="T31" fmla="*/ 108 h 112"/>
                    <a:gd name="T32" fmla="*/ 70 w 72"/>
                    <a:gd name="T33" fmla="*/ 112 h 112"/>
                    <a:gd name="T34" fmla="*/ 70 w 72"/>
                    <a:gd name="T35"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2" h="112">
                      <a:moveTo>
                        <a:pt x="70" y="112"/>
                      </a:moveTo>
                      <a:lnTo>
                        <a:pt x="70" y="112"/>
                      </a:lnTo>
                      <a:lnTo>
                        <a:pt x="72" y="110"/>
                      </a:lnTo>
                      <a:lnTo>
                        <a:pt x="72" y="110"/>
                      </a:lnTo>
                      <a:lnTo>
                        <a:pt x="64" y="96"/>
                      </a:lnTo>
                      <a:lnTo>
                        <a:pt x="8" y="10"/>
                      </a:lnTo>
                      <a:lnTo>
                        <a:pt x="8" y="10"/>
                      </a:lnTo>
                      <a:lnTo>
                        <a:pt x="2" y="2"/>
                      </a:lnTo>
                      <a:lnTo>
                        <a:pt x="0" y="0"/>
                      </a:lnTo>
                      <a:lnTo>
                        <a:pt x="0" y="2"/>
                      </a:lnTo>
                      <a:lnTo>
                        <a:pt x="0" y="2"/>
                      </a:lnTo>
                      <a:lnTo>
                        <a:pt x="2" y="10"/>
                      </a:lnTo>
                      <a:lnTo>
                        <a:pt x="8" y="22"/>
                      </a:lnTo>
                      <a:lnTo>
                        <a:pt x="60" y="98"/>
                      </a:lnTo>
                      <a:lnTo>
                        <a:pt x="60" y="98"/>
                      </a:lnTo>
                      <a:lnTo>
                        <a:pt x="66" y="108"/>
                      </a:lnTo>
                      <a:lnTo>
                        <a:pt x="70" y="112"/>
                      </a:ln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Freeform 50"/>
                <p:cNvSpPr>
                  <a:spLocks/>
                </p:cNvSpPr>
                <p:nvPr/>
              </p:nvSpPr>
              <p:spPr bwMode="auto">
                <a:xfrm>
                  <a:off x="5191125" y="3379788"/>
                  <a:ext cx="0" cy="3175"/>
                </a:xfrm>
                <a:custGeom>
                  <a:avLst/>
                  <a:gdLst>
                    <a:gd name="T0" fmla="*/ 0 h 2"/>
                    <a:gd name="T1" fmla="*/ 0 h 2"/>
                    <a:gd name="T2" fmla="*/ 2 h 2"/>
                    <a:gd name="T3" fmla="*/ 2 h 2"/>
                    <a:gd name="T4" fmla="*/ 0 h 2"/>
                    <a:gd name="T5" fmla="*/ 0 h 2"/>
                    <a:gd name="T6" fmla="*/ 0 h 2"/>
                    <a:gd name="T7" fmla="*/ 0 h 2"/>
                    <a:gd name="T8" fmla="*/ 0 h 2"/>
                    <a:gd name="T9" fmla="*/ 0 h 2"/>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Freeform 51"/>
                <p:cNvSpPr>
                  <a:spLocks/>
                </p:cNvSpPr>
                <p:nvPr/>
              </p:nvSpPr>
              <p:spPr bwMode="auto">
                <a:xfrm>
                  <a:off x="5210175" y="2935288"/>
                  <a:ext cx="292100" cy="434975"/>
                </a:xfrm>
                <a:custGeom>
                  <a:avLst/>
                  <a:gdLst>
                    <a:gd name="T0" fmla="*/ 2 w 184"/>
                    <a:gd name="T1" fmla="*/ 274 h 274"/>
                    <a:gd name="T2" fmla="*/ 2 w 184"/>
                    <a:gd name="T3" fmla="*/ 274 h 274"/>
                    <a:gd name="T4" fmla="*/ 12 w 184"/>
                    <a:gd name="T5" fmla="*/ 260 h 274"/>
                    <a:gd name="T6" fmla="*/ 160 w 184"/>
                    <a:gd name="T7" fmla="*/ 36 h 274"/>
                    <a:gd name="T8" fmla="*/ 160 w 184"/>
                    <a:gd name="T9" fmla="*/ 36 h 274"/>
                    <a:gd name="T10" fmla="*/ 168 w 184"/>
                    <a:gd name="T11" fmla="*/ 26 h 274"/>
                    <a:gd name="T12" fmla="*/ 176 w 184"/>
                    <a:gd name="T13" fmla="*/ 18 h 274"/>
                    <a:gd name="T14" fmla="*/ 176 w 184"/>
                    <a:gd name="T15" fmla="*/ 18 h 274"/>
                    <a:gd name="T16" fmla="*/ 182 w 184"/>
                    <a:gd name="T17" fmla="*/ 12 h 274"/>
                    <a:gd name="T18" fmla="*/ 184 w 184"/>
                    <a:gd name="T19" fmla="*/ 4 h 274"/>
                    <a:gd name="T20" fmla="*/ 184 w 184"/>
                    <a:gd name="T21" fmla="*/ 4 h 274"/>
                    <a:gd name="T22" fmla="*/ 184 w 184"/>
                    <a:gd name="T23" fmla="*/ 2 h 274"/>
                    <a:gd name="T24" fmla="*/ 182 w 184"/>
                    <a:gd name="T25" fmla="*/ 0 h 274"/>
                    <a:gd name="T26" fmla="*/ 180 w 184"/>
                    <a:gd name="T27" fmla="*/ 0 h 274"/>
                    <a:gd name="T28" fmla="*/ 176 w 184"/>
                    <a:gd name="T29" fmla="*/ 2 h 274"/>
                    <a:gd name="T30" fmla="*/ 176 w 184"/>
                    <a:gd name="T31" fmla="*/ 2 h 274"/>
                    <a:gd name="T32" fmla="*/ 168 w 184"/>
                    <a:gd name="T33" fmla="*/ 10 h 274"/>
                    <a:gd name="T34" fmla="*/ 160 w 184"/>
                    <a:gd name="T35" fmla="*/ 20 h 274"/>
                    <a:gd name="T36" fmla="*/ 160 w 184"/>
                    <a:gd name="T37" fmla="*/ 20 h 274"/>
                    <a:gd name="T38" fmla="*/ 144 w 184"/>
                    <a:gd name="T39" fmla="*/ 44 h 274"/>
                    <a:gd name="T40" fmla="*/ 8 w 184"/>
                    <a:gd name="T41" fmla="*/ 258 h 274"/>
                    <a:gd name="T42" fmla="*/ 8 w 184"/>
                    <a:gd name="T43" fmla="*/ 258 h 274"/>
                    <a:gd name="T44" fmla="*/ 0 w 184"/>
                    <a:gd name="T45" fmla="*/ 272 h 274"/>
                    <a:gd name="T46" fmla="*/ 0 w 184"/>
                    <a:gd name="T47" fmla="*/ 272 h 274"/>
                    <a:gd name="T48" fmla="*/ 0 w 184"/>
                    <a:gd name="T49" fmla="*/ 274 h 274"/>
                    <a:gd name="T50" fmla="*/ 0 w 184"/>
                    <a:gd name="T51" fmla="*/ 274 h 274"/>
                    <a:gd name="T52" fmla="*/ 2 w 184"/>
                    <a:gd name="T53" fmla="*/ 274 h 274"/>
                    <a:gd name="T54" fmla="*/ 2 w 184"/>
                    <a:gd name="T5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4" h="274">
                      <a:moveTo>
                        <a:pt x="2" y="274"/>
                      </a:moveTo>
                      <a:lnTo>
                        <a:pt x="2" y="274"/>
                      </a:lnTo>
                      <a:lnTo>
                        <a:pt x="12" y="260"/>
                      </a:lnTo>
                      <a:lnTo>
                        <a:pt x="160" y="36"/>
                      </a:lnTo>
                      <a:lnTo>
                        <a:pt x="160" y="36"/>
                      </a:lnTo>
                      <a:lnTo>
                        <a:pt x="168" y="26"/>
                      </a:lnTo>
                      <a:lnTo>
                        <a:pt x="176" y="18"/>
                      </a:lnTo>
                      <a:lnTo>
                        <a:pt x="176" y="18"/>
                      </a:lnTo>
                      <a:lnTo>
                        <a:pt x="182" y="12"/>
                      </a:lnTo>
                      <a:lnTo>
                        <a:pt x="184" y="4"/>
                      </a:lnTo>
                      <a:lnTo>
                        <a:pt x="184" y="4"/>
                      </a:lnTo>
                      <a:lnTo>
                        <a:pt x="184" y="2"/>
                      </a:lnTo>
                      <a:lnTo>
                        <a:pt x="182" y="0"/>
                      </a:lnTo>
                      <a:lnTo>
                        <a:pt x="180" y="0"/>
                      </a:lnTo>
                      <a:lnTo>
                        <a:pt x="176" y="2"/>
                      </a:lnTo>
                      <a:lnTo>
                        <a:pt x="176" y="2"/>
                      </a:lnTo>
                      <a:lnTo>
                        <a:pt x="168" y="10"/>
                      </a:lnTo>
                      <a:lnTo>
                        <a:pt x="160" y="20"/>
                      </a:lnTo>
                      <a:lnTo>
                        <a:pt x="160" y="20"/>
                      </a:lnTo>
                      <a:lnTo>
                        <a:pt x="144" y="44"/>
                      </a:lnTo>
                      <a:lnTo>
                        <a:pt x="8" y="258"/>
                      </a:lnTo>
                      <a:lnTo>
                        <a:pt x="8" y="258"/>
                      </a:lnTo>
                      <a:lnTo>
                        <a:pt x="0" y="272"/>
                      </a:lnTo>
                      <a:lnTo>
                        <a:pt x="0" y="272"/>
                      </a:lnTo>
                      <a:lnTo>
                        <a:pt x="0" y="274"/>
                      </a:lnTo>
                      <a:lnTo>
                        <a:pt x="0" y="274"/>
                      </a:lnTo>
                      <a:lnTo>
                        <a:pt x="2" y="274"/>
                      </a:lnTo>
                      <a:lnTo>
                        <a:pt x="2" y="2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Freeform 52"/>
                <p:cNvSpPr>
                  <a:spLocks noEditPoints="1"/>
                </p:cNvSpPr>
                <p:nvPr/>
              </p:nvSpPr>
              <p:spPr bwMode="auto">
                <a:xfrm>
                  <a:off x="5073650" y="2381609"/>
                  <a:ext cx="1257300" cy="1758950"/>
                </a:xfrm>
                <a:custGeom>
                  <a:avLst/>
                  <a:gdLst>
                    <a:gd name="T0" fmla="*/ 780 w 792"/>
                    <a:gd name="T1" fmla="*/ 16 h 1108"/>
                    <a:gd name="T2" fmla="*/ 752 w 792"/>
                    <a:gd name="T3" fmla="*/ 4 h 1108"/>
                    <a:gd name="T4" fmla="*/ 622 w 792"/>
                    <a:gd name="T5" fmla="*/ 26 h 1108"/>
                    <a:gd name="T6" fmla="*/ 230 w 792"/>
                    <a:gd name="T7" fmla="*/ 382 h 1108"/>
                    <a:gd name="T8" fmla="*/ 118 w 792"/>
                    <a:gd name="T9" fmla="*/ 576 h 1108"/>
                    <a:gd name="T10" fmla="*/ 106 w 792"/>
                    <a:gd name="T11" fmla="*/ 550 h 1108"/>
                    <a:gd name="T12" fmla="*/ 112 w 792"/>
                    <a:gd name="T13" fmla="*/ 538 h 1108"/>
                    <a:gd name="T14" fmla="*/ 94 w 792"/>
                    <a:gd name="T15" fmla="*/ 520 h 1108"/>
                    <a:gd name="T16" fmla="*/ 90 w 792"/>
                    <a:gd name="T17" fmla="*/ 516 h 1108"/>
                    <a:gd name="T18" fmla="*/ 80 w 792"/>
                    <a:gd name="T19" fmla="*/ 512 h 1108"/>
                    <a:gd name="T20" fmla="*/ 72 w 792"/>
                    <a:gd name="T21" fmla="*/ 516 h 1108"/>
                    <a:gd name="T22" fmla="*/ 68 w 792"/>
                    <a:gd name="T23" fmla="*/ 522 h 1108"/>
                    <a:gd name="T24" fmla="*/ 56 w 792"/>
                    <a:gd name="T25" fmla="*/ 522 h 1108"/>
                    <a:gd name="T26" fmla="*/ 44 w 792"/>
                    <a:gd name="T27" fmla="*/ 538 h 1108"/>
                    <a:gd name="T28" fmla="*/ 40 w 792"/>
                    <a:gd name="T29" fmla="*/ 560 h 1108"/>
                    <a:gd name="T30" fmla="*/ 0 w 792"/>
                    <a:gd name="T31" fmla="*/ 900 h 1108"/>
                    <a:gd name="T32" fmla="*/ 46 w 792"/>
                    <a:gd name="T33" fmla="*/ 738 h 1108"/>
                    <a:gd name="T34" fmla="*/ 32 w 792"/>
                    <a:gd name="T35" fmla="*/ 854 h 1108"/>
                    <a:gd name="T36" fmla="*/ 40 w 792"/>
                    <a:gd name="T37" fmla="*/ 950 h 1108"/>
                    <a:gd name="T38" fmla="*/ 32 w 792"/>
                    <a:gd name="T39" fmla="*/ 1026 h 1108"/>
                    <a:gd name="T40" fmla="*/ 80 w 792"/>
                    <a:gd name="T41" fmla="*/ 1078 h 1108"/>
                    <a:gd name="T42" fmla="*/ 120 w 792"/>
                    <a:gd name="T43" fmla="*/ 964 h 1108"/>
                    <a:gd name="T44" fmla="*/ 120 w 792"/>
                    <a:gd name="T45" fmla="*/ 896 h 1108"/>
                    <a:gd name="T46" fmla="*/ 114 w 792"/>
                    <a:gd name="T47" fmla="*/ 814 h 1108"/>
                    <a:gd name="T48" fmla="*/ 108 w 792"/>
                    <a:gd name="T49" fmla="*/ 732 h 1108"/>
                    <a:gd name="T50" fmla="*/ 156 w 792"/>
                    <a:gd name="T51" fmla="*/ 900 h 1108"/>
                    <a:gd name="T52" fmla="*/ 204 w 792"/>
                    <a:gd name="T53" fmla="*/ 1010 h 1108"/>
                    <a:gd name="T54" fmla="*/ 242 w 792"/>
                    <a:gd name="T55" fmla="*/ 1064 h 1108"/>
                    <a:gd name="T56" fmla="*/ 294 w 792"/>
                    <a:gd name="T57" fmla="*/ 1102 h 1108"/>
                    <a:gd name="T58" fmla="*/ 316 w 792"/>
                    <a:gd name="T59" fmla="*/ 1104 h 1108"/>
                    <a:gd name="T60" fmla="*/ 366 w 792"/>
                    <a:gd name="T61" fmla="*/ 1096 h 1108"/>
                    <a:gd name="T62" fmla="*/ 408 w 792"/>
                    <a:gd name="T63" fmla="*/ 1072 h 1108"/>
                    <a:gd name="T64" fmla="*/ 432 w 792"/>
                    <a:gd name="T65" fmla="*/ 1058 h 1108"/>
                    <a:gd name="T66" fmla="*/ 454 w 792"/>
                    <a:gd name="T67" fmla="*/ 1034 h 1108"/>
                    <a:gd name="T68" fmla="*/ 470 w 792"/>
                    <a:gd name="T69" fmla="*/ 1030 h 1108"/>
                    <a:gd name="T70" fmla="*/ 502 w 792"/>
                    <a:gd name="T71" fmla="*/ 1002 h 1108"/>
                    <a:gd name="T72" fmla="*/ 508 w 792"/>
                    <a:gd name="T73" fmla="*/ 988 h 1108"/>
                    <a:gd name="T74" fmla="*/ 534 w 792"/>
                    <a:gd name="T75" fmla="*/ 974 h 1108"/>
                    <a:gd name="T76" fmla="*/ 550 w 792"/>
                    <a:gd name="T77" fmla="*/ 952 h 1108"/>
                    <a:gd name="T78" fmla="*/ 576 w 792"/>
                    <a:gd name="T79" fmla="*/ 860 h 1108"/>
                    <a:gd name="T80" fmla="*/ 580 w 792"/>
                    <a:gd name="T81" fmla="*/ 832 h 1108"/>
                    <a:gd name="T82" fmla="*/ 524 w 792"/>
                    <a:gd name="T83" fmla="*/ 726 h 1108"/>
                    <a:gd name="T84" fmla="*/ 460 w 792"/>
                    <a:gd name="T85" fmla="*/ 674 h 1108"/>
                    <a:gd name="T86" fmla="*/ 564 w 792"/>
                    <a:gd name="T87" fmla="*/ 630 h 1108"/>
                    <a:gd name="T88" fmla="*/ 694 w 792"/>
                    <a:gd name="T89" fmla="*/ 536 h 1108"/>
                    <a:gd name="T90" fmla="*/ 756 w 792"/>
                    <a:gd name="T91" fmla="*/ 300 h 1108"/>
                    <a:gd name="T92" fmla="*/ 74 w 792"/>
                    <a:gd name="T93" fmla="*/ 522 h 1108"/>
                    <a:gd name="T94" fmla="*/ 74 w 792"/>
                    <a:gd name="T95" fmla="*/ 522 h 1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2" h="1108">
                      <a:moveTo>
                        <a:pt x="792" y="30"/>
                      </a:moveTo>
                      <a:lnTo>
                        <a:pt x="792" y="30"/>
                      </a:lnTo>
                      <a:lnTo>
                        <a:pt x="786" y="20"/>
                      </a:lnTo>
                      <a:lnTo>
                        <a:pt x="780" y="16"/>
                      </a:lnTo>
                      <a:lnTo>
                        <a:pt x="774" y="12"/>
                      </a:lnTo>
                      <a:lnTo>
                        <a:pt x="774" y="12"/>
                      </a:lnTo>
                      <a:lnTo>
                        <a:pt x="764" y="6"/>
                      </a:lnTo>
                      <a:lnTo>
                        <a:pt x="752" y="4"/>
                      </a:lnTo>
                      <a:lnTo>
                        <a:pt x="732" y="0"/>
                      </a:lnTo>
                      <a:lnTo>
                        <a:pt x="716" y="0"/>
                      </a:lnTo>
                      <a:lnTo>
                        <a:pt x="710" y="0"/>
                      </a:lnTo>
                      <a:lnTo>
                        <a:pt x="622" y="26"/>
                      </a:lnTo>
                      <a:lnTo>
                        <a:pt x="522" y="78"/>
                      </a:lnTo>
                      <a:lnTo>
                        <a:pt x="418" y="162"/>
                      </a:lnTo>
                      <a:lnTo>
                        <a:pt x="338" y="244"/>
                      </a:lnTo>
                      <a:lnTo>
                        <a:pt x="230" y="382"/>
                      </a:lnTo>
                      <a:lnTo>
                        <a:pt x="166" y="484"/>
                      </a:lnTo>
                      <a:lnTo>
                        <a:pt x="128" y="552"/>
                      </a:lnTo>
                      <a:lnTo>
                        <a:pt x="118" y="576"/>
                      </a:lnTo>
                      <a:lnTo>
                        <a:pt x="118" y="576"/>
                      </a:lnTo>
                      <a:lnTo>
                        <a:pt x="118" y="570"/>
                      </a:lnTo>
                      <a:lnTo>
                        <a:pt x="118" y="570"/>
                      </a:lnTo>
                      <a:lnTo>
                        <a:pt x="114" y="562"/>
                      </a:lnTo>
                      <a:lnTo>
                        <a:pt x="106" y="550"/>
                      </a:lnTo>
                      <a:lnTo>
                        <a:pt x="106" y="550"/>
                      </a:lnTo>
                      <a:lnTo>
                        <a:pt x="110" y="544"/>
                      </a:lnTo>
                      <a:lnTo>
                        <a:pt x="112" y="538"/>
                      </a:lnTo>
                      <a:lnTo>
                        <a:pt x="112" y="538"/>
                      </a:lnTo>
                      <a:lnTo>
                        <a:pt x="110" y="530"/>
                      </a:lnTo>
                      <a:lnTo>
                        <a:pt x="106" y="526"/>
                      </a:lnTo>
                      <a:lnTo>
                        <a:pt x="102" y="522"/>
                      </a:lnTo>
                      <a:lnTo>
                        <a:pt x="94" y="520"/>
                      </a:lnTo>
                      <a:lnTo>
                        <a:pt x="94" y="520"/>
                      </a:lnTo>
                      <a:lnTo>
                        <a:pt x="92" y="520"/>
                      </a:lnTo>
                      <a:lnTo>
                        <a:pt x="94" y="516"/>
                      </a:lnTo>
                      <a:lnTo>
                        <a:pt x="90" y="516"/>
                      </a:lnTo>
                      <a:lnTo>
                        <a:pt x="86" y="516"/>
                      </a:lnTo>
                      <a:lnTo>
                        <a:pt x="86" y="516"/>
                      </a:lnTo>
                      <a:lnTo>
                        <a:pt x="80" y="512"/>
                      </a:lnTo>
                      <a:lnTo>
                        <a:pt x="80" y="512"/>
                      </a:lnTo>
                      <a:lnTo>
                        <a:pt x="80" y="512"/>
                      </a:lnTo>
                      <a:lnTo>
                        <a:pt x="76" y="514"/>
                      </a:lnTo>
                      <a:lnTo>
                        <a:pt x="72" y="512"/>
                      </a:lnTo>
                      <a:lnTo>
                        <a:pt x="72" y="516"/>
                      </a:lnTo>
                      <a:lnTo>
                        <a:pt x="68" y="516"/>
                      </a:lnTo>
                      <a:lnTo>
                        <a:pt x="66" y="516"/>
                      </a:lnTo>
                      <a:lnTo>
                        <a:pt x="68" y="520"/>
                      </a:lnTo>
                      <a:lnTo>
                        <a:pt x="68" y="522"/>
                      </a:lnTo>
                      <a:lnTo>
                        <a:pt x="68" y="522"/>
                      </a:lnTo>
                      <a:lnTo>
                        <a:pt x="62" y="520"/>
                      </a:lnTo>
                      <a:lnTo>
                        <a:pt x="62" y="520"/>
                      </a:lnTo>
                      <a:lnTo>
                        <a:pt x="56" y="522"/>
                      </a:lnTo>
                      <a:lnTo>
                        <a:pt x="50" y="526"/>
                      </a:lnTo>
                      <a:lnTo>
                        <a:pt x="46" y="530"/>
                      </a:lnTo>
                      <a:lnTo>
                        <a:pt x="44" y="538"/>
                      </a:lnTo>
                      <a:lnTo>
                        <a:pt x="44" y="538"/>
                      </a:lnTo>
                      <a:lnTo>
                        <a:pt x="46" y="542"/>
                      </a:lnTo>
                      <a:lnTo>
                        <a:pt x="48" y="548"/>
                      </a:lnTo>
                      <a:lnTo>
                        <a:pt x="48" y="548"/>
                      </a:lnTo>
                      <a:lnTo>
                        <a:pt x="40" y="560"/>
                      </a:lnTo>
                      <a:lnTo>
                        <a:pt x="36" y="568"/>
                      </a:lnTo>
                      <a:lnTo>
                        <a:pt x="28" y="552"/>
                      </a:lnTo>
                      <a:lnTo>
                        <a:pt x="0" y="502"/>
                      </a:lnTo>
                      <a:lnTo>
                        <a:pt x="0" y="900"/>
                      </a:lnTo>
                      <a:lnTo>
                        <a:pt x="0" y="900"/>
                      </a:lnTo>
                      <a:lnTo>
                        <a:pt x="18" y="834"/>
                      </a:lnTo>
                      <a:lnTo>
                        <a:pt x="32" y="782"/>
                      </a:lnTo>
                      <a:lnTo>
                        <a:pt x="46" y="738"/>
                      </a:lnTo>
                      <a:lnTo>
                        <a:pt x="44" y="766"/>
                      </a:lnTo>
                      <a:lnTo>
                        <a:pt x="38" y="814"/>
                      </a:lnTo>
                      <a:lnTo>
                        <a:pt x="40" y="832"/>
                      </a:lnTo>
                      <a:lnTo>
                        <a:pt x="32" y="854"/>
                      </a:lnTo>
                      <a:lnTo>
                        <a:pt x="32" y="888"/>
                      </a:lnTo>
                      <a:lnTo>
                        <a:pt x="32" y="896"/>
                      </a:lnTo>
                      <a:lnTo>
                        <a:pt x="32" y="946"/>
                      </a:lnTo>
                      <a:lnTo>
                        <a:pt x="40" y="950"/>
                      </a:lnTo>
                      <a:lnTo>
                        <a:pt x="40" y="958"/>
                      </a:lnTo>
                      <a:lnTo>
                        <a:pt x="32" y="964"/>
                      </a:lnTo>
                      <a:lnTo>
                        <a:pt x="32" y="988"/>
                      </a:lnTo>
                      <a:lnTo>
                        <a:pt x="32" y="1026"/>
                      </a:lnTo>
                      <a:lnTo>
                        <a:pt x="48" y="1058"/>
                      </a:lnTo>
                      <a:lnTo>
                        <a:pt x="72" y="1078"/>
                      </a:lnTo>
                      <a:lnTo>
                        <a:pt x="76" y="1056"/>
                      </a:lnTo>
                      <a:lnTo>
                        <a:pt x="80" y="1078"/>
                      </a:lnTo>
                      <a:lnTo>
                        <a:pt x="104" y="1058"/>
                      </a:lnTo>
                      <a:lnTo>
                        <a:pt x="120" y="1026"/>
                      </a:lnTo>
                      <a:lnTo>
                        <a:pt x="120" y="988"/>
                      </a:lnTo>
                      <a:lnTo>
                        <a:pt x="120" y="964"/>
                      </a:lnTo>
                      <a:lnTo>
                        <a:pt x="112" y="958"/>
                      </a:lnTo>
                      <a:lnTo>
                        <a:pt x="112" y="950"/>
                      </a:lnTo>
                      <a:lnTo>
                        <a:pt x="120" y="946"/>
                      </a:lnTo>
                      <a:lnTo>
                        <a:pt x="120" y="896"/>
                      </a:lnTo>
                      <a:lnTo>
                        <a:pt x="120" y="888"/>
                      </a:lnTo>
                      <a:lnTo>
                        <a:pt x="120" y="854"/>
                      </a:lnTo>
                      <a:lnTo>
                        <a:pt x="112" y="832"/>
                      </a:lnTo>
                      <a:lnTo>
                        <a:pt x="114" y="814"/>
                      </a:lnTo>
                      <a:lnTo>
                        <a:pt x="108" y="766"/>
                      </a:lnTo>
                      <a:lnTo>
                        <a:pt x="106" y="738"/>
                      </a:lnTo>
                      <a:lnTo>
                        <a:pt x="106" y="738"/>
                      </a:lnTo>
                      <a:lnTo>
                        <a:pt x="108" y="732"/>
                      </a:lnTo>
                      <a:lnTo>
                        <a:pt x="108" y="732"/>
                      </a:lnTo>
                      <a:lnTo>
                        <a:pt x="122" y="778"/>
                      </a:lnTo>
                      <a:lnTo>
                        <a:pt x="138" y="834"/>
                      </a:lnTo>
                      <a:lnTo>
                        <a:pt x="156" y="900"/>
                      </a:lnTo>
                      <a:lnTo>
                        <a:pt x="156" y="900"/>
                      </a:lnTo>
                      <a:lnTo>
                        <a:pt x="174" y="942"/>
                      </a:lnTo>
                      <a:lnTo>
                        <a:pt x="190" y="978"/>
                      </a:lnTo>
                      <a:lnTo>
                        <a:pt x="204" y="1010"/>
                      </a:lnTo>
                      <a:lnTo>
                        <a:pt x="204" y="1010"/>
                      </a:lnTo>
                      <a:lnTo>
                        <a:pt x="218" y="1034"/>
                      </a:lnTo>
                      <a:lnTo>
                        <a:pt x="230" y="1050"/>
                      </a:lnTo>
                      <a:lnTo>
                        <a:pt x="242" y="1064"/>
                      </a:lnTo>
                      <a:lnTo>
                        <a:pt x="268" y="1090"/>
                      </a:lnTo>
                      <a:lnTo>
                        <a:pt x="284" y="1100"/>
                      </a:lnTo>
                      <a:lnTo>
                        <a:pt x="294" y="1102"/>
                      </a:lnTo>
                      <a:lnTo>
                        <a:pt x="294" y="1102"/>
                      </a:lnTo>
                      <a:lnTo>
                        <a:pt x="296" y="1100"/>
                      </a:lnTo>
                      <a:lnTo>
                        <a:pt x="300" y="1098"/>
                      </a:lnTo>
                      <a:lnTo>
                        <a:pt x="308" y="1100"/>
                      </a:lnTo>
                      <a:lnTo>
                        <a:pt x="316" y="1104"/>
                      </a:lnTo>
                      <a:lnTo>
                        <a:pt x="316" y="1104"/>
                      </a:lnTo>
                      <a:lnTo>
                        <a:pt x="322" y="1108"/>
                      </a:lnTo>
                      <a:lnTo>
                        <a:pt x="350" y="1108"/>
                      </a:lnTo>
                      <a:lnTo>
                        <a:pt x="366" y="1096"/>
                      </a:lnTo>
                      <a:lnTo>
                        <a:pt x="384" y="1082"/>
                      </a:lnTo>
                      <a:lnTo>
                        <a:pt x="384" y="1082"/>
                      </a:lnTo>
                      <a:lnTo>
                        <a:pt x="396" y="1076"/>
                      </a:lnTo>
                      <a:lnTo>
                        <a:pt x="408" y="1072"/>
                      </a:lnTo>
                      <a:lnTo>
                        <a:pt x="418" y="1068"/>
                      </a:lnTo>
                      <a:lnTo>
                        <a:pt x="418" y="1068"/>
                      </a:lnTo>
                      <a:lnTo>
                        <a:pt x="426" y="1064"/>
                      </a:lnTo>
                      <a:lnTo>
                        <a:pt x="432" y="1058"/>
                      </a:lnTo>
                      <a:lnTo>
                        <a:pt x="438" y="1050"/>
                      </a:lnTo>
                      <a:lnTo>
                        <a:pt x="438" y="1050"/>
                      </a:lnTo>
                      <a:lnTo>
                        <a:pt x="446" y="1040"/>
                      </a:lnTo>
                      <a:lnTo>
                        <a:pt x="454" y="1034"/>
                      </a:lnTo>
                      <a:lnTo>
                        <a:pt x="458" y="1032"/>
                      </a:lnTo>
                      <a:lnTo>
                        <a:pt x="462" y="1030"/>
                      </a:lnTo>
                      <a:lnTo>
                        <a:pt x="462" y="1030"/>
                      </a:lnTo>
                      <a:lnTo>
                        <a:pt x="470" y="1030"/>
                      </a:lnTo>
                      <a:lnTo>
                        <a:pt x="480" y="1026"/>
                      </a:lnTo>
                      <a:lnTo>
                        <a:pt x="492" y="1014"/>
                      </a:lnTo>
                      <a:lnTo>
                        <a:pt x="492" y="1014"/>
                      </a:lnTo>
                      <a:lnTo>
                        <a:pt x="502" y="1002"/>
                      </a:lnTo>
                      <a:lnTo>
                        <a:pt x="506" y="992"/>
                      </a:lnTo>
                      <a:lnTo>
                        <a:pt x="506" y="992"/>
                      </a:lnTo>
                      <a:lnTo>
                        <a:pt x="506" y="992"/>
                      </a:lnTo>
                      <a:lnTo>
                        <a:pt x="508" y="988"/>
                      </a:lnTo>
                      <a:lnTo>
                        <a:pt x="514" y="982"/>
                      </a:lnTo>
                      <a:lnTo>
                        <a:pt x="526" y="976"/>
                      </a:lnTo>
                      <a:lnTo>
                        <a:pt x="526" y="976"/>
                      </a:lnTo>
                      <a:lnTo>
                        <a:pt x="534" y="974"/>
                      </a:lnTo>
                      <a:lnTo>
                        <a:pt x="538" y="970"/>
                      </a:lnTo>
                      <a:lnTo>
                        <a:pt x="546" y="962"/>
                      </a:lnTo>
                      <a:lnTo>
                        <a:pt x="548" y="954"/>
                      </a:lnTo>
                      <a:lnTo>
                        <a:pt x="550" y="952"/>
                      </a:lnTo>
                      <a:lnTo>
                        <a:pt x="560" y="916"/>
                      </a:lnTo>
                      <a:lnTo>
                        <a:pt x="576" y="890"/>
                      </a:lnTo>
                      <a:lnTo>
                        <a:pt x="576" y="860"/>
                      </a:lnTo>
                      <a:lnTo>
                        <a:pt x="576" y="860"/>
                      </a:lnTo>
                      <a:lnTo>
                        <a:pt x="578" y="850"/>
                      </a:lnTo>
                      <a:lnTo>
                        <a:pt x="580" y="840"/>
                      </a:lnTo>
                      <a:lnTo>
                        <a:pt x="580" y="832"/>
                      </a:lnTo>
                      <a:lnTo>
                        <a:pt x="580" y="832"/>
                      </a:lnTo>
                      <a:lnTo>
                        <a:pt x="576" y="820"/>
                      </a:lnTo>
                      <a:lnTo>
                        <a:pt x="572" y="808"/>
                      </a:lnTo>
                      <a:lnTo>
                        <a:pt x="566" y="792"/>
                      </a:lnTo>
                      <a:lnTo>
                        <a:pt x="524" y="726"/>
                      </a:lnTo>
                      <a:lnTo>
                        <a:pt x="524" y="726"/>
                      </a:lnTo>
                      <a:lnTo>
                        <a:pt x="474" y="680"/>
                      </a:lnTo>
                      <a:lnTo>
                        <a:pt x="474" y="680"/>
                      </a:lnTo>
                      <a:lnTo>
                        <a:pt x="460" y="674"/>
                      </a:lnTo>
                      <a:lnTo>
                        <a:pt x="438" y="666"/>
                      </a:lnTo>
                      <a:lnTo>
                        <a:pt x="384" y="646"/>
                      </a:lnTo>
                      <a:lnTo>
                        <a:pt x="524" y="634"/>
                      </a:lnTo>
                      <a:lnTo>
                        <a:pt x="564" y="630"/>
                      </a:lnTo>
                      <a:lnTo>
                        <a:pt x="606" y="624"/>
                      </a:lnTo>
                      <a:lnTo>
                        <a:pt x="636" y="608"/>
                      </a:lnTo>
                      <a:lnTo>
                        <a:pt x="666" y="580"/>
                      </a:lnTo>
                      <a:lnTo>
                        <a:pt x="694" y="536"/>
                      </a:lnTo>
                      <a:lnTo>
                        <a:pt x="714" y="486"/>
                      </a:lnTo>
                      <a:lnTo>
                        <a:pt x="724" y="454"/>
                      </a:lnTo>
                      <a:lnTo>
                        <a:pt x="742" y="360"/>
                      </a:lnTo>
                      <a:lnTo>
                        <a:pt x="756" y="300"/>
                      </a:lnTo>
                      <a:lnTo>
                        <a:pt x="788" y="150"/>
                      </a:lnTo>
                      <a:lnTo>
                        <a:pt x="792" y="100"/>
                      </a:lnTo>
                      <a:lnTo>
                        <a:pt x="792" y="30"/>
                      </a:lnTo>
                      <a:close/>
                      <a:moveTo>
                        <a:pt x="74" y="522"/>
                      </a:moveTo>
                      <a:lnTo>
                        <a:pt x="74" y="524"/>
                      </a:lnTo>
                      <a:lnTo>
                        <a:pt x="72" y="522"/>
                      </a:lnTo>
                      <a:lnTo>
                        <a:pt x="74" y="522"/>
                      </a:lnTo>
                      <a:lnTo>
                        <a:pt x="74" y="522"/>
                      </a:lnTo>
                      <a:close/>
                    </a:path>
                  </a:pathLst>
                </a:custGeom>
                <a:solidFill>
                  <a:schemeClr val="bg2">
                    <a:lumMod val="60000"/>
                    <a:lumOff val="40000"/>
                    <a:alpha val="14000"/>
                  </a:schemeClr>
                </a:solidFill>
                <a:ln w="9525">
                  <a:solidFill>
                    <a:schemeClr val="tx2">
                      <a:lumMod val="60000"/>
                      <a:lumOff val="40000"/>
                      <a:alpha val="16000"/>
                    </a:schemeClr>
                  </a:solidFill>
                  <a:round/>
                  <a:headEnd/>
                  <a:tailEnd/>
                </a:ln>
                <a:effectLst>
                  <a:glow rad="63500">
                    <a:schemeClr val="bg2">
                      <a:lumMod val="60000"/>
                      <a:lumOff val="40000"/>
                      <a:alpha val="16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5" name="Group 97"/>
              <p:cNvGrpSpPr>
                <a:grpSpLocks noChangeAspect="1"/>
              </p:cNvGrpSpPr>
              <p:nvPr/>
            </p:nvGrpSpPr>
            <p:grpSpPr>
              <a:xfrm>
                <a:off x="4876750" y="5704502"/>
                <a:ext cx="1752575" cy="1153497"/>
                <a:chOff x="4978400" y="152400"/>
                <a:chExt cx="2489200" cy="1638300"/>
              </a:xfrm>
              <a:solidFill>
                <a:schemeClr val="bg2">
                  <a:lumMod val="50000"/>
                  <a:lumOff val="50000"/>
                  <a:alpha val="8000"/>
                </a:schemeClr>
              </a:solidFill>
            </p:grpSpPr>
            <p:sp>
              <p:nvSpPr>
                <p:cNvPr id="196" name="Freeform 28"/>
                <p:cNvSpPr>
                  <a:spLocks/>
                </p:cNvSpPr>
                <p:nvPr/>
              </p:nvSpPr>
              <p:spPr bwMode="auto">
                <a:xfrm>
                  <a:off x="6003925" y="923925"/>
                  <a:ext cx="22225" cy="546100"/>
                </a:xfrm>
                <a:custGeom>
                  <a:avLst/>
                  <a:gdLst>
                    <a:gd name="T0" fmla="*/ 12 w 14"/>
                    <a:gd name="T1" fmla="*/ 344 h 344"/>
                    <a:gd name="T2" fmla="*/ 12 w 14"/>
                    <a:gd name="T3" fmla="*/ 344 h 344"/>
                    <a:gd name="T4" fmla="*/ 14 w 14"/>
                    <a:gd name="T5" fmla="*/ 344 h 344"/>
                    <a:gd name="T6" fmla="*/ 14 w 14"/>
                    <a:gd name="T7" fmla="*/ 344 h 344"/>
                    <a:gd name="T8" fmla="*/ 14 w 14"/>
                    <a:gd name="T9" fmla="*/ 326 h 344"/>
                    <a:gd name="T10" fmla="*/ 14 w 14"/>
                    <a:gd name="T11" fmla="*/ 58 h 344"/>
                    <a:gd name="T12" fmla="*/ 14 w 14"/>
                    <a:gd name="T13" fmla="*/ 58 h 344"/>
                    <a:gd name="T14" fmla="*/ 14 w 14"/>
                    <a:gd name="T15" fmla="*/ 30 h 344"/>
                    <a:gd name="T16" fmla="*/ 14 w 14"/>
                    <a:gd name="T17" fmla="*/ 30 h 344"/>
                    <a:gd name="T18" fmla="*/ 12 w 14"/>
                    <a:gd name="T19" fmla="*/ 16 h 344"/>
                    <a:gd name="T20" fmla="*/ 8 w 14"/>
                    <a:gd name="T21" fmla="*/ 4 h 344"/>
                    <a:gd name="T22" fmla="*/ 8 w 14"/>
                    <a:gd name="T23" fmla="*/ 4 h 344"/>
                    <a:gd name="T24" fmla="*/ 6 w 14"/>
                    <a:gd name="T25" fmla="*/ 2 h 344"/>
                    <a:gd name="T26" fmla="*/ 4 w 14"/>
                    <a:gd name="T27" fmla="*/ 0 h 344"/>
                    <a:gd name="T28" fmla="*/ 2 w 14"/>
                    <a:gd name="T29" fmla="*/ 0 h 344"/>
                    <a:gd name="T30" fmla="*/ 0 w 14"/>
                    <a:gd name="T31" fmla="*/ 2 h 344"/>
                    <a:gd name="T32" fmla="*/ 0 w 14"/>
                    <a:gd name="T33" fmla="*/ 2 h 344"/>
                    <a:gd name="T34" fmla="*/ 0 w 14"/>
                    <a:gd name="T35" fmla="*/ 10 h 344"/>
                    <a:gd name="T36" fmla="*/ 0 w 14"/>
                    <a:gd name="T37" fmla="*/ 18 h 344"/>
                    <a:gd name="T38" fmla="*/ 0 w 14"/>
                    <a:gd name="T39" fmla="*/ 18 h 344"/>
                    <a:gd name="T40" fmla="*/ 2 w 14"/>
                    <a:gd name="T41" fmla="*/ 30 h 344"/>
                    <a:gd name="T42" fmla="*/ 4 w 14"/>
                    <a:gd name="T43" fmla="*/ 44 h 344"/>
                    <a:gd name="T44" fmla="*/ 10 w 14"/>
                    <a:gd name="T45" fmla="*/ 326 h 344"/>
                    <a:gd name="T46" fmla="*/ 10 w 14"/>
                    <a:gd name="T47" fmla="*/ 326 h 344"/>
                    <a:gd name="T48" fmla="*/ 10 w 14"/>
                    <a:gd name="T49" fmla="*/ 338 h 344"/>
                    <a:gd name="T50" fmla="*/ 12 w 14"/>
                    <a:gd name="T51" fmla="*/ 344 h 344"/>
                    <a:gd name="T52" fmla="*/ 12 w 14"/>
                    <a:gd name="T53" fmla="*/ 34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 h="344">
                      <a:moveTo>
                        <a:pt x="12" y="344"/>
                      </a:moveTo>
                      <a:lnTo>
                        <a:pt x="12" y="344"/>
                      </a:lnTo>
                      <a:lnTo>
                        <a:pt x="14" y="344"/>
                      </a:lnTo>
                      <a:lnTo>
                        <a:pt x="14" y="344"/>
                      </a:lnTo>
                      <a:lnTo>
                        <a:pt x="14" y="326"/>
                      </a:lnTo>
                      <a:lnTo>
                        <a:pt x="14" y="58"/>
                      </a:lnTo>
                      <a:lnTo>
                        <a:pt x="14" y="58"/>
                      </a:lnTo>
                      <a:lnTo>
                        <a:pt x="14" y="30"/>
                      </a:lnTo>
                      <a:lnTo>
                        <a:pt x="14" y="30"/>
                      </a:lnTo>
                      <a:lnTo>
                        <a:pt x="12" y="16"/>
                      </a:lnTo>
                      <a:lnTo>
                        <a:pt x="8" y="4"/>
                      </a:lnTo>
                      <a:lnTo>
                        <a:pt x="8" y="4"/>
                      </a:lnTo>
                      <a:lnTo>
                        <a:pt x="6" y="2"/>
                      </a:lnTo>
                      <a:lnTo>
                        <a:pt x="4" y="0"/>
                      </a:lnTo>
                      <a:lnTo>
                        <a:pt x="2" y="0"/>
                      </a:lnTo>
                      <a:lnTo>
                        <a:pt x="0" y="2"/>
                      </a:lnTo>
                      <a:lnTo>
                        <a:pt x="0" y="2"/>
                      </a:lnTo>
                      <a:lnTo>
                        <a:pt x="0" y="10"/>
                      </a:lnTo>
                      <a:lnTo>
                        <a:pt x="0" y="18"/>
                      </a:lnTo>
                      <a:lnTo>
                        <a:pt x="0" y="18"/>
                      </a:lnTo>
                      <a:lnTo>
                        <a:pt x="2" y="30"/>
                      </a:lnTo>
                      <a:lnTo>
                        <a:pt x="4" y="44"/>
                      </a:lnTo>
                      <a:lnTo>
                        <a:pt x="10" y="326"/>
                      </a:lnTo>
                      <a:lnTo>
                        <a:pt x="10" y="326"/>
                      </a:lnTo>
                      <a:lnTo>
                        <a:pt x="10" y="338"/>
                      </a:lnTo>
                      <a:lnTo>
                        <a:pt x="12" y="344"/>
                      </a:lnTo>
                      <a:lnTo>
                        <a:pt x="12" y="3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29"/>
                <p:cNvSpPr>
                  <a:spLocks/>
                </p:cNvSpPr>
                <p:nvPr/>
              </p:nvSpPr>
              <p:spPr bwMode="auto">
                <a:xfrm>
                  <a:off x="6019800" y="148272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Freeform 30"/>
                <p:cNvSpPr>
                  <a:spLocks/>
                </p:cNvSpPr>
                <p:nvPr/>
              </p:nvSpPr>
              <p:spPr bwMode="auto">
                <a:xfrm>
                  <a:off x="6045200" y="1257300"/>
                  <a:ext cx="501650" cy="228600"/>
                </a:xfrm>
                <a:custGeom>
                  <a:avLst/>
                  <a:gdLst>
                    <a:gd name="T0" fmla="*/ 2 w 316"/>
                    <a:gd name="T1" fmla="*/ 144 h 144"/>
                    <a:gd name="T2" fmla="*/ 2 w 316"/>
                    <a:gd name="T3" fmla="*/ 144 h 144"/>
                    <a:gd name="T4" fmla="*/ 18 w 316"/>
                    <a:gd name="T5" fmla="*/ 138 h 144"/>
                    <a:gd name="T6" fmla="*/ 276 w 316"/>
                    <a:gd name="T7" fmla="*/ 20 h 144"/>
                    <a:gd name="T8" fmla="*/ 276 w 316"/>
                    <a:gd name="T9" fmla="*/ 20 h 144"/>
                    <a:gd name="T10" fmla="*/ 288 w 316"/>
                    <a:gd name="T11" fmla="*/ 16 h 144"/>
                    <a:gd name="T12" fmla="*/ 298 w 316"/>
                    <a:gd name="T13" fmla="*/ 12 h 144"/>
                    <a:gd name="T14" fmla="*/ 298 w 316"/>
                    <a:gd name="T15" fmla="*/ 12 h 144"/>
                    <a:gd name="T16" fmla="*/ 306 w 316"/>
                    <a:gd name="T17" fmla="*/ 10 h 144"/>
                    <a:gd name="T18" fmla="*/ 314 w 316"/>
                    <a:gd name="T19" fmla="*/ 6 h 144"/>
                    <a:gd name="T20" fmla="*/ 314 w 316"/>
                    <a:gd name="T21" fmla="*/ 6 h 144"/>
                    <a:gd name="T22" fmla="*/ 316 w 316"/>
                    <a:gd name="T23" fmla="*/ 2 h 144"/>
                    <a:gd name="T24" fmla="*/ 314 w 316"/>
                    <a:gd name="T25" fmla="*/ 0 h 144"/>
                    <a:gd name="T26" fmla="*/ 312 w 316"/>
                    <a:gd name="T27" fmla="*/ 0 h 144"/>
                    <a:gd name="T28" fmla="*/ 308 w 316"/>
                    <a:gd name="T29" fmla="*/ 0 h 144"/>
                    <a:gd name="T30" fmla="*/ 308 w 316"/>
                    <a:gd name="T31" fmla="*/ 0 h 144"/>
                    <a:gd name="T32" fmla="*/ 296 w 316"/>
                    <a:gd name="T33" fmla="*/ 2 h 144"/>
                    <a:gd name="T34" fmla="*/ 284 w 316"/>
                    <a:gd name="T35" fmla="*/ 6 h 144"/>
                    <a:gd name="T36" fmla="*/ 284 w 316"/>
                    <a:gd name="T37" fmla="*/ 6 h 144"/>
                    <a:gd name="T38" fmla="*/ 258 w 316"/>
                    <a:gd name="T39" fmla="*/ 18 h 144"/>
                    <a:gd name="T40" fmla="*/ 16 w 316"/>
                    <a:gd name="T41" fmla="*/ 132 h 144"/>
                    <a:gd name="T42" fmla="*/ 16 w 316"/>
                    <a:gd name="T43" fmla="*/ 132 h 144"/>
                    <a:gd name="T44" fmla="*/ 0 w 316"/>
                    <a:gd name="T45" fmla="*/ 140 h 144"/>
                    <a:gd name="T46" fmla="*/ 0 w 316"/>
                    <a:gd name="T47" fmla="*/ 140 h 144"/>
                    <a:gd name="T48" fmla="*/ 0 w 316"/>
                    <a:gd name="T49" fmla="*/ 142 h 144"/>
                    <a:gd name="T50" fmla="*/ 0 w 316"/>
                    <a:gd name="T51" fmla="*/ 142 h 144"/>
                    <a:gd name="T52" fmla="*/ 2 w 316"/>
                    <a:gd name="T53" fmla="*/ 144 h 144"/>
                    <a:gd name="T54" fmla="*/ 2 w 316"/>
                    <a:gd name="T55"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6" h="144">
                      <a:moveTo>
                        <a:pt x="2" y="144"/>
                      </a:moveTo>
                      <a:lnTo>
                        <a:pt x="2" y="144"/>
                      </a:lnTo>
                      <a:lnTo>
                        <a:pt x="18" y="138"/>
                      </a:lnTo>
                      <a:lnTo>
                        <a:pt x="276" y="20"/>
                      </a:lnTo>
                      <a:lnTo>
                        <a:pt x="276" y="20"/>
                      </a:lnTo>
                      <a:lnTo>
                        <a:pt x="288" y="16"/>
                      </a:lnTo>
                      <a:lnTo>
                        <a:pt x="298" y="12"/>
                      </a:lnTo>
                      <a:lnTo>
                        <a:pt x="298" y="12"/>
                      </a:lnTo>
                      <a:lnTo>
                        <a:pt x="306" y="10"/>
                      </a:lnTo>
                      <a:lnTo>
                        <a:pt x="314" y="6"/>
                      </a:lnTo>
                      <a:lnTo>
                        <a:pt x="314" y="6"/>
                      </a:lnTo>
                      <a:lnTo>
                        <a:pt x="316" y="2"/>
                      </a:lnTo>
                      <a:lnTo>
                        <a:pt x="314" y="0"/>
                      </a:lnTo>
                      <a:lnTo>
                        <a:pt x="312" y="0"/>
                      </a:lnTo>
                      <a:lnTo>
                        <a:pt x="308" y="0"/>
                      </a:lnTo>
                      <a:lnTo>
                        <a:pt x="308" y="0"/>
                      </a:lnTo>
                      <a:lnTo>
                        <a:pt x="296" y="2"/>
                      </a:lnTo>
                      <a:lnTo>
                        <a:pt x="284" y="6"/>
                      </a:lnTo>
                      <a:lnTo>
                        <a:pt x="284" y="6"/>
                      </a:lnTo>
                      <a:lnTo>
                        <a:pt x="258" y="18"/>
                      </a:lnTo>
                      <a:lnTo>
                        <a:pt x="16" y="132"/>
                      </a:lnTo>
                      <a:lnTo>
                        <a:pt x="16" y="132"/>
                      </a:lnTo>
                      <a:lnTo>
                        <a:pt x="0" y="140"/>
                      </a:lnTo>
                      <a:lnTo>
                        <a:pt x="0" y="140"/>
                      </a:lnTo>
                      <a:lnTo>
                        <a:pt x="0" y="142"/>
                      </a:lnTo>
                      <a:lnTo>
                        <a:pt x="0" y="142"/>
                      </a:lnTo>
                      <a:lnTo>
                        <a:pt x="2" y="144"/>
                      </a:lnTo>
                      <a:lnTo>
                        <a:pt x="2"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Freeform 31"/>
                <p:cNvSpPr>
                  <a:spLocks noEditPoints="1"/>
                </p:cNvSpPr>
                <p:nvPr/>
              </p:nvSpPr>
              <p:spPr bwMode="auto">
                <a:xfrm>
                  <a:off x="4978400" y="152400"/>
                  <a:ext cx="2489200" cy="1638300"/>
                </a:xfrm>
                <a:custGeom>
                  <a:avLst/>
                  <a:gdLst>
                    <a:gd name="T0" fmla="*/ 1564 w 1568"/>
                    <a:gd name="T1" fmla="*/ 774 h 1032"/>
                    <a:gd name="T2" fmla="*/ 1550 w 1568"/>
                    <a:gd name="T3" fmla="*/ 756 h 1032"/>
                    <a:gd name="T4" fmla="*/ 1514 w 1568"/>
                    <a:gd name="T5" fmla="*/ 728 h 1032"/>
                    <a:gd name="T6" fmla="*/ 1166 w 1568"/>
                    <a:gd name="T7" fmla="*/ 710 h 1032"/>
                    <a:gd name="T8" fmla="*/ 762 w 1568"/>
                    <a:gd name="T9" fmla="*/ 854 h 1032"/>
                    <a:gd name="T10" fmla="*/ 666 w 1568"/>
                    <a:gd name="T11" fmla="*/ 908 h 1032"/>
                    <a:gd name="T12" fmla="*/ 672 w 1568"/>
                    <a:gd name="T13" fmla="*/ 894 h 1032"/>
                    <a:gd name="T14" fmla="*/ 678 w 1568"/>
                    <a:gd name="T15" fmla="*/ 876 h 1032"/>
                    <a:gd name="T16" fmla="*/ 686 w 1568"/>
                    <a:gd name="T17" fmla="*/ 864 h 1032"/>
                    <a:gd name="T18" fmla="*/ 676 w 1568"/>
                    <a:gd name="T19" fmla="*/ 846 h 1032"/>
                    <a:gd name="T20" fmla="*/ 680 w 1568"/>
                    <a:gd name="T21" fmla="*/ 842 h 1032"/>
                    <a:gd name="T22" fmla="*/ 672 w 1568"/>
                    <a:gd name="T23" fmla="*/ 838 h 1032"/>
                    <a:gd name="T24" fmla="*/ 668 w 1568"/>
                    <a:gd name="T25" fmla="*/ 830 h 1032"/>
                    <a:gd name="T26" fmla="*/ 660 w 1568"/>
                    <a:gd name="T27" fmla="*/ 830 h 1032"/>
                    <a:gd name="T28" fmla="*/ 654 w 1568"/>
                    <a:gd name="T29" fmla="*/ 832 h 1032"/>
                    <a:gd name="T30" fmla="*/ 648 w 1568"/>
                    <a:gd name="T31" fmla="*/ 828 h 1032"/>
                    <a:gd name="T32" fmla="*/ 634 w 1568"/>
                    <a:gd name="T33" fmla="*/ 826 h 1032"/>
                    <a:gd name="T34" fmla="*/ 622 w 1568"/>
                    <a:gd name="T35" fmla="*/ 834 h 1032"/>
                    <a:gd name="T36" fmla="*/ 620 w 1568"/>
                    <a:gd name="T37" fmla="*/ 844 h 1032"/>
                    <a:gd name="T38" fmla="*/ 600 w 1568"/>
                    <a:gd name="T39" fmla="*/ 838 h 1032"/>
                    <a:gd name="T40" fmla="*/ 584 w 1568"/>
                    <a:gd name="T41" fmla="*/ 448 h 1032"/>
                    <a:gd name="T42" fmla="*/ 456 w 1568"/>
                    <a:gd name="T43" fmla="*/ 96 h 1032"/>
                    <a:gd name="T44" fmla="*/ 376 w 1568"/>
                    <a:gd name="T45" fmla="*/ 14 h 1032"/>
                    <a:gd name="T46" fmla="*/ 310 w 1568"/>
                    <a:gd name="T47" fmla="*/ 0 h 1032"/>
                    <a:gd name="T48" fmla="*/ 296 w 1568"/>
                    <a:gd name="T49" fmla="*/ 10 h 1032"/>
                    <a:gd name="T50" fmla="*/ 240 w 1568"/>
                    <a:gd name="T51" fmla="*/ 112 h 1032"/>
                    <a:gd name="T52" fmla="*/ 126 w 1568"/>
                    <a:gd name="T53" fmla="*/ 418 h 1032"/>
                    <a:gd name="T54" fmla="*/ 108 w 1568"/>
                    <a:gd name="T55" fmla="*/ 562 h 1032"/>
                    <a:gd name="T56" fmla="*/ 170 w 1568"/>
                    <a:gd name="T57" fmla="*/ 662 h 1032"/>
                    <a:gd name="T58" fmla="*/ 320 w 1568"/>
                    <a:gd name="T59" fmla="*/ 780 h 1032"/>
                    <a:gd name="T60" fmla="*/ 222 w 1568"/>
                    <a:gd name="T61" fmla="*/ 760 h 1032"/>
                    <a:gd name="T62" fmla="*/ 78 w 1568"/>
                    <a:gd name="T63" fmla="*/ 806 h 1032"/>
                    <a:gd name="T64" fmla="*/ 52 w 1568"/>
                    <a:gd name="T65" fmla="*/ 826 h 1032"/>
                    <a:gd name="T66" fmla="*/ 40 w 1568"/>
                    <a:gd name="T67" fmla="*/ 842 h 1032"/>
                    <a:gd name="T68" fmla="*/ 16 w 1568"/>
                    <a:gd name="T69" fmla="*/ 888 h 1032"/>
                    <a:gd name="T70" fmla="*/ 2 w 1568"/>
                    <a:gd name="T71" fmla="*/ 958 h 1032"/>
                    <a:gd name="T72" fmla="*/ 2 w 1568"/>
                    <a:gd name="T73" fmla="*/ 980 h 1032"/>
                    <a:gd name="T74" fmla="*/ 10 w 1568"/>
                    <a:gd name="T75" fmla="*/ 992 h 1032"/>
                    <a:gd name="T76" fmla="*/ 18 w 1568"/>
                    <a:gd name="T77" fmla="*/ 1016 h 1032"/>
                    <a:gd name="T78" fmla="*/ 18 w 1568"/>
                    <a:gd name="T79" fmla="*/ 1032 h 1032"/>
                    <a:gd name="T80" fmla="*/ 512 w 1568"/>
                    <a:gd name="T81" fmla="*/ 1014 h 1032"/>
                    <a:gd name="T82" fmla="*/ 1388 w 1568"/>
                    <a:gd name="T83" fmla="*/ 1020 h 1032"/>
                    <a:gd name="T84" fmla="*/ 1562 w 1568"/>
                    <a:gd name="T85" fmla="*/ 816 h 1032"/>
                    <a:gd name="T86" fmla="*/ 1568 w 1568"/>
                    <a:gd name="T87" fmla="*/ 806 h 1032"/>
                    <a:gd name="T88" fmla="*/ 656 w 1568"/>
                    <a:gd name="T89" fmla="*/ 838 h 1032"/>
                    <a:gd name="T90" fmla="*/ 656 w 1568"/>
                    <a:gd name="T91" fmla="*/ 838 h 1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68" h="1032">
                      <a:moveTo>
                        <a:pt x="1568" y="784"/>
                      </a:moveTo>
                      <a:lnTo>
                        <a:pt x="1568" y="784"/>
                      </a:lnTo>
                      <a:lnTo>
                        <a:pt x="1564" y="774"/>
                      </a:lnTo>
                      <a:lnTo>
                        <a:pt x="1564" y="774"/>
                      </a:lnTo>
                      <a:lnTo>
                        <a:pt x="1558" y="764"/>
                      </a:lnTo>
                      <a:lnTo>
                        <a:pt x="1550" y="756"/>
                      </a:lnTo>
                      <a:lnTo>
                        <a:pt x="1534" y="742"/>
                      </a:lnTo>
                      <a:lnTo>
                        <a:pt x="1520" y="732"/>
                      </a:lnTo>
                      <a:lnTo>
                        <a:pt x="1514" y="728"/>
                      </a:lnTo>
                      <a:lnTo>
                        <a:pt x="1420" y="702"/>
                      </a:lnTo>
                      <a:lnTo>
                        <a:pt x="1302" y="692"/>
                      </a:lnTo>
                      <a:lnTo>
                        <a:pt x="1166" y="710"/>
                      </a:lnTo>
                      <a:lnTo>
                        <a:pt x="1046" y="738"/>
                      </a:lnTo>
                      <a:lnTo>
                        <a:pt x="874" y="800"/>
                      </a:lnTo>
                      <a:lnTo>
                        <a:pt x="762" y="854"/>
                      </a:lnTo>
                      <a:lnTo>
                        <a:pt x="688" y="894"/>
                      </a:lnTo>
                      <a:lnTo>
                        <a:pt x="666" y="908"/>
                      </a:lnTo>
                      <a:lnTo>
                        <a:pt x="666" y="908"/>
                      </a:lnTo>
                      <a:lnTo>
                        <a:pt x="670" y="904"/>
                      </a:lnTo>
                      <a:lnTo>
                        <a:pt x="670" y="904"/>
                      </a:lnTo>
                      <a:lnTo>
                        <a:pt x="672" y="894"/>
                      </a:lnTo>
                      <a:lnTo>
                        <a:pt x="672" y="880"/>
                      </a:lnTo>
                      <a:lnTo>
                        <a:pt x="672" y="880"/>
                      </a:lnTo>
                      <a:lnTo>
                        <a:pt x="678" y="876"/>
                      </a:lnTo>
                      <a:lnTo>
                        <a:pt x="682" y="872"/>
                      </a:lnTo>
                      <a:lnTo>
                        <a:pt x="682" y="872"/>
                      </a:lnTo>
                      <a:lnTo>
                        <a:pt x="686" y="864"/>
                      </a:lnTo>
                      <a:lnTo>
                        <a:pt x="684" y="858"/>
                      </a:lnTo>
                      <a:lnTo>
                        <a:pt x="682" y="852"/>
                      </a:lnTo>
                      <a:lnTo>
                        <a:pt x="676" y="846"/>
                      </a:lnTo>
                      <a:lnTo>
                        <a:pt x="676" y="846"/>
                      </a:lnTo>
                      <a:lnTo>
                        <a:pt x="674" y="846"/>
                      </a:lnTo>
                      <a:lnTo>
                        <a:pt x="680" y="842"/>
                      </a:lnTo>
                      <a:lnTo>
                        <a:pt x="674" y="840"/>
                      </a:lnTo>
                      <a:lnTo>
                        <a:pt x="672" y="838"/>
                      </a:lnTo>
                      <a:lnTo>
                        <a:pt x="672" y="838"/>
                      </a:lnTo>
                      <a:lnTo>
                        <a:pt x="670" y="832"/>
                      </a:lnTo>
                      <a:lnTo>
                        <a:pt x="668" y="832"/>
                      </a:lnTo>
                      <a:lnTo>
                        <a:pt x="668" y="830"/>
                      </a:lnTo>
                      <a:lnTo>
                        <a:pt x="664" y="830"/>
                      </a:lnTo>
                      <a:lnTo>
                        <a:pt x="660" y="828"/>
                      </a:lnTo>
                      <a:lnTo>
                        <a:pt x="660" y="830"/>
                      </a:lnTo>
                      <a:lnTo>
                        <a:pt x="656" y="828"/>
                      </a:lnTo>
                      <a:lnTo>
                        <a:pt x="654" y="826"/>
                      </a:lnTo>
                      <a:lnTo>
                        <a:pt x="654" y="832"/>
                      </a:lnTo>
                      <a:lnTo>
                        <a:pt x="652" y="832"/>
                      </a:lnTo>
                      <a:lnTo>
                        <a:pt x="652" y="832"/>
                      </a:lnTo>
                      <a:lnTo>
                        <a:pt x="648" y="828"/>
                      </a:lnTo>
                      <a:lnTo>
                        <a:pt x="648" y="828"/>
                      </a:lnTo>
                      <a:lnTo>
                        <a:pt x="642" y="826"/>
                      </a:lnTo>
                      <a:lnTo>
                        <a:pt x="634" y="826"/>
                      </a:lnTo>
                      <a:lnTo>
                        <a:pt x="628" y="828"/>
                      </a:lnTo>
                      <a:lnTo>
                        <a:pt x="622" y="834"/>
                      </a:lnTo>
                      <a:lnTo>
                        <a:pt x="622" y="834"/>
                      </a:lnTo>
                      <a:lnTo>
                        <a:pt x="620" y="840"/>
                      </a:lnTo>
                      <a:lnTo>
                        <a:pt x="620" y="844"/>
                      </a:lnTo>
                      <a:lnTo>
                        <a:pt x="620" y="844"/>
                      </a:lnTo>
                      <a:lnTo>
                        <a:pt x="606" y="850"/>
                      </a:lnTo>
                      <a:lnTo>
                        <a:pt x="598" y="856"/>
                      </a:lnTo>
                      <a:lnTo>
                        <a:pt x="600" y="838"/>
                      </a:lnTo>
                      <a:lnTo>
                        <a:pt x="604" y="756"/>
                      </a:lnTo>
                      <a:lnTo>
                        <a:pt x="604" y="630"/>
                      </a:lnTo>
                      <a:lnTo>
                        <a:pt x="584" y="448"/>
                      </a:lnTo>
                      <a:lnTo>
                        <a:pt x="560" y="328"/>
                      </a:lnTo>
                      <a:lnTo>
                        <a:pt x="516" y="198"/>
                      </a:lnTo>
                      <a:lnTo>
                        <a:pt x="456" y="96"/>
                      </a:lnTo>
                      <a:lnTo>
                        <a:pt x="390" y="22"/>
                      </a:lnTo>
                      <a:lnTo>
                        <a:pt x="390" y="22"/>
                      </a:lnTo>
                      <a:lnTo>
                        <a:pt x="376" y="14"/>
                      </a:lnTo>
                      <a:lnTo>
                        <a:pt x="362" y="6"/>
                      </a:lnTo>
                      <a:lnTo>
                        <a:pt x="342" y="0"/>
                      </a:lnTo>
                      <a:lnTo>
                        <a:pt x="310" y="0"/>
                      </a:lnTo>
                      <a:lnTo>
                        <a:pt x="310" y="0"/>
                      </a:lnTo>
                      <a:lnTo>
                        <a:pt x="302" y="4"/>
                      </a:lnTo>
                      <a:lnTo>
                        <a:pt x="296" y="10"/>
                      </a:lnTo>
                      <a:lnTo>
                        <a:pt x="292" y="18"/>
                      </a:lnTo>
                      <a:lnTo>
                        <a:pt x="276" y="42"/>
                      </a:lnTo>
                      <a:lnTo>
                        <a:pt x="240" y="112"/>
                      </a:lnTo>
                      <a:lnTo>
                        <a:pt x="184" y="262"/>
                      </a:lnTo>
                      <a:lnTo>
                        <a:pt x="164" y="324"/>
                      </a:lnTo>
                      <a:lnTo>
                        <a:pt x="126" y="418"/>
                      </a:lnTo>
                      <a:lnTo>
                        <a:pt x="118" y="452"/>
                      </a:lnTo>
                      <a:lnTo>
                        <a:pt x="108" y="508"/>
                      </a:lnTo>
                      <a:lnTo>
                        <a:pt x="108" y="562"/>
                      </a:lnTo>
                      <a:lnTo>
                        <a:pt x="118" y="604"/>
                      </a:lnTo>
                      <a:lnTo>
                        <a:pt x="136" y="634"/>
                      </a:lnTo>
                      <a:lnTo>
                        <a:pt x="170" y="662"/>
                      </a:lnTo>
                      <a:lnTo>
                        <a:pt x="204" y="692"/>
                      </a:lnTo>
                      <a:lnTo>
                        <a:pt x="320" y="780"/>
                      </a:lnTo>
                      <a:lnTo>
                        <a:pt x="320" y="780"/>
                      </a:lnTo>
                      <a:lnTo>
                        <a:pt x="262" y="766"/>
                      </a:lnTo>
                      <a:lnTo>
                        <a:pt x="236" y="760"/>
                      </a:lnTo>
                      <a:lnTo>
                        <a:pt x="222" y="760"/>
                      </a:lnTo>
                      <a:lnTo>
                        <a:pt x="222" y="760"/>
                      </a:lnTo>
                      <a:lnTo>
                        <a:pt x="152" y="772"/>
                      </a:lnTo>
                      <a:lnTo>
                        <a:pt x="78" y="806"/>
                      </a:lnTo>
                      <a:lnTo>
                        <a:pt x="78" y="806"/>
                      </a:lnTo>
                      <a:lnTo>
                        <a:pt x="64" y="818"/>
                      </a:lnTo>
                      <a:lnTo>
                        <a:pt x="52" y="826"/>
                      </a:lnTo>
                      <a:lnTo>
                        <a:pt x="44" y="834"/>
                      </a:lnTo>
                      <a:lnTo>
                        <a:pt x="44" y="834"/>
                      </a:lnTo>
                      <a:lnTo>
                        <a:pt x="40" y="842"/>
                      </a:lnTo>
                      <a:lnTo>
                        <a:pt x="36" y="852"/>
                      </a:lnTo>
                      <a:lnTo>
                        <a:pt x="32" y="862"/>
                      </a:lnTo>
                      <a:lnTo>
                        <a:pt x="16" y="888"/>
                      </a:lnTo>
                      <a:lnTo>
                        <a:pt x="14" y="922"/>
                      </a:lnTo>
                      <a:lnTo>
                        <a:pt x="2" y="958"/>
                      </a:lnTo>
                      <a:lnTo>
                        <a:pt x="2" y="958"/>
                      </a:lnTo>
                      <a:lnTo>
                        <a:pt x="2" y="960"/>
                      </a:lnTo>
                      <a:lnTo>
                        <a:pt x="0" y="968"/>
                      </a:lnTo>
                      <a:lnTo>
                        <a:pt x="2" y="980"/>
                      </a:lnTo>
                      <a:lnTo>
                        <a:pt x="6" y="986"/>
                      </a:lnTo>
                      <a:lnTo>
                        <a:pt x="10" y="992"/>
                      </a:lnTo>
                      <a:lnTo>
                        <a:pt x="10" y="992"/>
                      </a:lnTo>
                      <a:lnTo>
                        <a:pt x="18" y="1004"/>
                      </a:lnTo>
                      <a:lnTo>
                        <a:pt x="20" y="1012"/>
                      </a:lnTo>
                      <a:lnTo>
                        <a:pt x="18" y="1016"/>
                      </a:lnTo>
                      <a:lnTo>
                        <a:pt x="18" y="1018"/>
                      </a:lnTo>
                      <a:lnTo>
                        <a:pt x="18" y="1018"/>
                      </a:lnTo>
                      <a:lnTo>
                        <a:pt x="18" y="1032"/>
                      </a:lnTo>
                      <a:lnTo>
                        <a:pt x="490" y="1032"/>
                      </a:lnTo>
                      <a:lnTo>
                        <a:pt x="490" y="1032"/>
                      </a:lnTo>
                      <a:lnTo>
                        <a:pt x="512" y="1014"/>
                      </a:lnTo>
                      <a:lnTo>
                        <a:pt x="498" y="1032"/>
                      </a:lnTo>
                      <a:lnTo>
                        <a:pt x="1376" y="1032"/>
                      </a:lnTo>
                      <a:lnTo>
                        <a:pt x="1388" y="1020"/>
                      </a:lnTo>
                      <a:lnTo>
                        <a:pt x="1498" y="904"/>
                      </a:lnTo>
                      <a:lnTo>
                        <a:pt x="1546" y="842"/>
                      </a:lnTo>
                      <a:lnTo>
                        <a:pt x="1562" y="816"/>
                      </a:lnTo>
                      <a:lnTo>
                        <a:pt x="1562" y="816"/>
                      </a:lnTo>
                      <a:lnTo>
                        <a:pt x="1564" y="812"/>
                      </a:lnTo>
                      <a:lnTo>
                        <a:pt x="1568" y="806"/>
                      </a:lnTo>
                      <a:lnTo>
                        <a:pt x="1568" y="784"/>
                      </a:lnTo>
                      <a:close/>
                      <a:moveTo>
                        <a:pt x="656" y="838"/>
                      </a:moveTo>
                      <a:lnTo>
                        <a:pt x="656" y="838"/>
                      </a:lnTo>
                      <a:lnTo>
                        <a:pt x="656" y="836"/>
                      </a:lnTo>
                      <a:lnTo>
                        <a:pt x="656" y="838"/>
                      </a:lnTo>
                      <a:lnTo>
                        <a:pt x="656" y="838"/>
                      </a:lnTo>
                      <a:close/>
                    </a:path>
                  </a:pathLst>
                </a:custGeom>
                <a:solidFill>
                  <a:schemeClr val="bg2">
                    <a:lumMod val="60000"/>
                    <a:lumOff val="40000"/>
                    <a:alpha val="9000"/>
                  </a:schemeClr>
                </a:solidFill>
                <a:ln w="9525">
                  <a:solidFill>
                    <a:srgbClr val="FEFFFF">
                      <a:alpha val="12000"/>
                    </a:srgbClr>
                  </a:solidFill>
                  <a:round/>
                  <a:headEnd/>
                  <a:tailEnd/>
                </a:ln>
                <a:effectLst>
                  <a:glow rad="63500">
                    <a:schemeClr val="bg2">
                      <a:lumMod val="60000"/>
                      <a:lumOff val="40000"/>
                      <a:alpha val="11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6" name="Group 102"/>
              <p:cNvGrpSpPr>
                <a:grpSpLocks noChangeAspect="1"/>
              </p:cNvGrpSpPr>
              <p:nvPr/>
            </p:nvGrpSpPr>
            <p:grpSpPr>
              <a:xfrm>
                <a:off x="7848593" y="1524004"/>
                <a:ext cx="1295399" cy="1685580"/>
                <a:chOff x="7315200" y="5334000"/>
                <a:chExt cx="1054100" cy="1371600"/>
              </a:xfrm>
              <a:solidFill>
                <a:schemeClr val="bg2">
                  <a:lumMod val="50000"/>
                  <a:lumOff val="50000"/>
                  <a:alpha val="8000"/>
                </a:schemeClr>
              </a:solidFill>
            </p:grpSpPr>
            <p:sp>
              <p:nvSpPr>
                <p:cNvPr id="192" name="Freeform 70"/>
                <p:cNvSpPr>
                  <a:spLocks/>
                </p:cNvSpPr>
                <p:nvPr/>
              </p:nvSpPr>
              <p:spPr bwMode="auto">
                <a:xfrm>
                  <a:off x="7810500" y="5715000"/>
                  <a:ext cx="241300" cy="158750"/>
                </a:xfrm>
                <a:custGeom>
                  <a:avLst/>
                  <a:gdLst>
                    <a:gd name="T0" fmla="*/ 152 w 152"/>
                    <a:gd name="T1" fmla="*/ 100 h 100"/>
                    <a:gd name="T2" fmla="*/ 152 w 152"/>
                    <a:gd name="T3" fmla="*/ 100 h 100"/>
                    <a:gd name="T4" fmla="*/ 152 w 152"/>
                    <a:gd name="T5" fmla="*/ 100 h 100"/>
                    <a:gd name="T6" fmla="*/ 152 w 152"/>
                    <a:gd name="T7" fmla="*/ 100 h 100"/>
                    <a:gd name="T8" fmla="*/ 138 w 152"/>
                    <a:gd name="T9" fmla="*/ 90 h 100"/>
                    <a:gd name="T10" fmla="*/ 34 w 152"/>
                    <a:gd name="T11" fmla="*/ 18 h 100"/>
                    <a:gd name="T12" fmla="*/ 34 w 152"/>
                    <a:gd name="T13" fmla="*/ 18 h 100"/>
                    <a:gd name="T14" fmla="*/ 16 w 152"/>
                    <a:gd name="T15" fmla="*/ 6 h 100"/>
                    <a:gd name="T16" fmla="*/ 16 w 152"/>
                    <a:gd name="T17" fmla="*/ 6 h 100"/>
                    <a:gd name="T18" fmla="*/ 10 w 152"/>
                    <a:gd name="T19" fmla="*/ 2 h 100"/>
                    <a:gd name="T20" fmla="*/ 4 w 152"/>
                    <a:gd name="T21" fmla="*/ 0 h 100"/>
                    <a:gd name="T22" fmla="*/ 4 w 152"/>
                    <a:gd name="T23" fmla="*/ 0 h 100"/>
                    <a:gd name="T24" fmla="*/ 0 w 152"/>
                    <a:gd name="T25" fmla="*/ 0 h 100"/>
                    <a:gd name="T26" fmla="*/ 0 w 152"/>
                    <a:gd name="T27" fmla="*/ 2 h 100"/>
                    <a:gd name="T28" fmla="*/ 0 w 152"/>
                    <a:gd name="T29" fmla="*/ 2 h 100"/>
                    <a:gd name="T30" fmla="*/ 4 w 152"/>
                    <a:gd name="T31" fmla="*/ 6 h 100"/>
                    <a:gd name="T32" fmla="*/ 8 w 152"/>
                    <a:gd name="T33" fmla="*/ 8 h 100"/>
                    <a:gd name="T34" fmla="*/ 8 w 152"/>
                    <a:gd name="T35" fmla="*/ 8 h 100"/>
                    <a:gd name="T36" fmla="*/ 24 w 152"/>
                    <a:gd name="T37" fmla="*/ 18 h 100"/>
                    <a:gd name="T38" fmla="*/ 138 w 152"/>
                    <a:gd name="T39" fmla="*/ 92 h 100"/>
                    <a:gd name="T40" fmla="*/ 138 w 152"/>
                    <a:gd name="T41" fmla="*/ 92 h 100"/>
                    <a:gd name="T42" fmla="*/ 152 w 152"/>
                    <a:gd name="T43" fmla="*/ 100 h 100"/>
                    <a:gd name="T44" fmla="*/ 152 w 152"/>
                    <a:gd name="T45"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2" h="100">
                      <a:moveTo>
                        <a:pt x="152" y="100"/>
                      </a:moveTo>
                      <a:lnTo>
                        <a:pt x="152" y="100"/>
                      </a:lnTo>
                      <a:lnTo>
                        <a:pt x="152" y="100"/>
                      </a:lnTo>
                      <a:lnTo>
                        <a:pt x="152" y="100"/>
                      </a:lnTo>
                      <a:lnTo>
                        <a:pt x="138" y="90"/>
                      </a:lnTo>
                      <a:lnTo>
                        <a:pt x="34" y="18"/>
                      </a:lnTo>
                      <a:lnTo>
                        <a:pt x="34" y="18"/>
                      </a:lnTo>
                      <a:lnTo>
                        <a:pt x="16" y="6"/>
                      </a:lnTo>
                      <a:lnTo>
                        <a:pt x="16" y="6"/>
                      </a:lnTo>
                      <a:lnTo>
                        <a:pt x="10" y="2"/>
                      </a:lnTo>
                      <a:lnTo>
                        <a:pt x="4" y="0"/>
                      </a:lnTo>
                      <a:lnTo>
                        <a:pt x="4" y="0"/>
                      </a:lnTo>
                      <a:lnTo>
                        <a:pt x="0" y="0"/>
                      </a:lnTo>
                      <a:lnTo>
                        <a:pt x="0" y="2"/>
                      </a:lnTo>
                      <a:lnTo>
                        <a:pt x="0" y="2"/>
                      </a:lnTo>
                      <a:lnTo>
                        <a:pt x="4" y="6"/>
                      </a:lnTo>
                      <a:lnTo>
                        <a:pt x="8" y="8"/>
                      </a:lnTo>
                      <a:lnTo>
                        <a:pt x="8" y="8"/>
                      </a:lnTo>
                      <a:lnTo>
                        <a:pt x="24" y="18"/>
                      </a:lnTo>
                      <a:lnTo>
                        <a:pt x="138" y="92"/>
                      </a:lnTo>
                      <a:lnTo>
                        <a:pt x="138" y="92"/>
                      </a:lnTo>
                      <a:lnTo>
                        <a:pt x="152" y="100"/>
                      </a:lnTo>
                      <a:lnTo>
                        <a:pt x="152"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Freeform 71"/>
                <p:cNvSpPr>
                  <a:spLocks/>
                </p:cNvSpPr>
                <p:nvPr/>
              </p:nvSpPr>
              <p:spPr bwMode="auto">
                <a:xfrm>
                  <a:off x="8054975" y="588010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72"/>
                <p:cNvSpPr>
                  <a:spLocks/>
                </p:cNvSpPr>
                <p:nvPr/>
              </p:nvSpPr>
              <p:spPr bwMode="auto">
                <a:xfrm>
                  <a:off x="8064500" y="5584825"/>
                  <a:ext cx="53975" cy="285750"/>
                </a:xfrm>
                <a:custGeom>
                  <a:avLst/>
                  <a:gdLst>
                    <a:gd name="T0" fmla="*/ 0 w 34"/>
                    <a:gd name="T1" fmla="*/ 178 h 180"/>
                    <a:gd name="T2" fmla="*/ 0 w 34"/>
                    <a:gd name="T3" fmla="*/ 178 h 180"/>
                    <a:gd name="T4" fmla="*/ 4 w 34"/>
                    <a:gd name="T5" fmla="*/ 162 h 180"/>
                    <a:gd name="T6" fmla="*/ 28 w 34"/>
                    <a:gd name="T7" fmla="*/ 30 h 180"/>
                    <a:gd name="T8" fmla="*/ 28 w 34"/>
                    <a:gd name="T9" fmla="*/ 30 h 180"/>
                    <a:gd name="T10" fmla="*/ 34 w 34"/>
                    <a:gd name="T11" fmla="*/ 10 h 180"/>
                    <a:gd name="T12" fmla="*/ 34 w 34"/>
                    <a:gd name="T13" fmla="*/ 10 h 180"/>
                    <a:gd name="T14" fmla="*/ 34 w 34"/>
                    <a:gd name="T15" fmla="*/ 6 h 180"/>
                    <a:gd name="T16" fmla="*/ 34 w 34"/>
                    <a:gd name="T17" fmla="*/ 2 h 180"/>
                    <a:gd name="T18" fmla="*/ 34 w 34"/>
                    <a:gd name="T19" fmla="*/ 2 h 180"/>
                    <a:gd name="T20" fmla="*/ 32 w 34"/>
                    <a:gd name="T21" fmla="*/ 0 h 180"/>
                    <a:gd name="T22" fmla="*/ 30 w 34"/>
                    <a:gd name="T23" fmla="*/ 2 h 180"/>
                    <a:gd name="T24" fmla="*/ 30 w 34"/>
                    <a:gd name="T25" fmla="*/ 2 h 180"/>
                    <a:gd name="T26" fmla="*/ 28 w 34"/>
                    <a:gd name="T27" fmla="*/ 8 h 180"/>
                    <a:gd name="T28" fmla="*/ 26 w 34"/>
                    <a:gd name="T29" fmla="*/ 14 h 180"/>
                    <a:gd name="T30" fmla="*/ 26 w 34"/>
                    <a:gd name="T31" fmla="*/ 14 h 180"/>
                    <a:gd name="T32" fmla="*/ 22 w 34"/>
                    <a:gd name="T33" fmla="*/ 38 h 180"/>
                    <a:gd name="T34" fmla="*/ 2 w 34"/>
                    <a:gd name="T35" fmla="*/ 162 h 180"/>
                    <a:gd name="T36" fmla="*/ 2 w 34"/>
                    <a:gd name="T37" fmla="*/ 162 h 180"/>
                    <a:gd name="T38" fmla="*/ 0 w 34"/>
                    <a:gd name="T39" fmla="*/ 178 h 180"/>
                    <a:gd name="T40" fmla="*/ 0 w 34"/>
                    <a:gd name="T41" fmla="*/ 178 h 180"/>
                    <a:gd name="T42" fmla="*/ 0 w 34"/>
                    <a:gd name="T43" fmla="*/ 180 h 180"/>
                    <a:gd name="T44" fmla="*/ 0 w 34"/>
                    <a:gd name="T45" fmla="*/ 180 h 180"/>
                    <a:gd name="T46" fmla="*/ 0 w 34"/>
                    <a:gd name="T47" fmla="*/ 178 h 180"/>
                    <a:gd name="T48" fmla="*/ 0 w 34"/>
                    <a:gd name="T49" fmla="*/ 17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180">
                      <a:moveTo>
                        <a:pt x="0" y="178"/>
                      </a:moveTo>
                      <a:lnTo>
                        <a:pt x="0" y="178"/>
                      </a:lnTo>
                      <a:lnTo>
                        <a:pt x="4" y="162"/>
                      </a:lnTo>
                      <a:lnTo>
                        <a:pt x="28" y="30"/>
                      </a:lnTo>
                      <a:lnTo>
                        <a:pt x="28" y="30"/>
                      </a:lnTo>
                      <a:lnTo>
                        <a:pt x="34" y="10"/>
                      </a:lnTo>
                      <a:lnTo>
                        <a:pt x="34" y="10"/>
                      </a:lnTo>
                      <a:lnTo>
                        <a:pt x="34" y="6"/>
                      </a:lnTo>
                      <a:lnTo>
                        <a:pt x="34" y="2"/>
                      </a:lnTo>
                      <a:lnTo>
                        <a:pt x="34" y="2"/>
                      </a:lnTo>
                      <a:lnTo>
                        <a:pt x="32" y="0"/>
                      </a:lnTo>
                      <a:lnTo>
                        <a:pt x="30" y="2"/>
                      </a:lnTo>
                      <a:lnTo>
                        <a:pt x="30" y="2"/>
                      </a:lnTo>
                      <a:lnTo>
                        <a:pt x="28" y="8"/>
                      </a:lnTo>
                      <a:lnTo>
                        <a:pt x="26" y="14"/>
                      </a:lnTo>
                      <a:lnTo>
                        <a:pt x="26" y="14"/>
                      </a:lnTo>
                      <a:lnTo>
                        <a:pt x="22" y="38"/>
                      </a:lnTo>
                      <a:lnTo>
                        <a:pt x="2" y="162"/>
                      </a:lnTo>
                      <a:lnTo>
                        <a:pt x="2" y="162"/>
                      </a:lnTo>
                      <a:lnTo>
                        <a:pt x="0" y="178"/>
                      </a:lnTo>
                      <a:lnTo>
                        <a:pt x="0" y="178"/>
                      </a:lnTo>
                      <a:lnTo>
                        <a:pt x="0" y="180"/>
                      </a:lnTo>
                      <a:lnTo>
                        <a:pt x="0" y="180"/>
                      </a:lnTo>
                      <a:lnTo>
                        <a:pt x="0" y="178"/>
                      </a:lnTo>
                      <a:lnTo>
                        <a:pt x="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Freeform 73"/>
                <p:cNvSpPr>
                  <a:spLocks noEditPoints="1"/>
                </p:cNvSpPr>
                <p:nvPr/>
              </p:nvSpPr>
              <p:spPr bwMode="auto">
                <a:xfrm>
                  <a:off x="7315200" y="5334000"/>
                  <a:ext cx="1054100" cy="1371600"/>
                </a:xfrm>
                <a:custGeom>
                  <a:avLst/>
                  <a:gdLst>
                    <a:gd name="T0" fmla="*/ 582 w 664"/>
                    <a:gd name="T1" fmla="*/ 488 h 864"/>
                    <a:gd name="T2" fmla="*/ 664 w 664"/>
                    <a:gd name="T3" fmla="*/ 356 h 864"/>
                    <a:gd name="T4" fmla="*/ 664 w 664"/>
                    <a:gd name="T5" fmla="*/ 0 h 864"/>
                    <a:gd name="T6" fmla="*/ 608 w 664"/>
                    <a:gd name="T7" fmla="*/ 50 h 864"/>
                    <a:gd name="T8" fmla="*/ 548 w 664"/>
                    <a:gd name="T9" fmla="*/ 146 h 864"/>
                    <a:gd name="T10" fmla="*/ 508 w 664"/>
                    <a:gd name="T11" fmla="*/ 294 h 864"/>
                    <a:gd name="T12" fmla="*/ 498 w 664"/>
                    <a:gd name="T13" fmla="*/ 358 h 864"/>
                    <a:gd name="T14" fmla="*/ 490 w 664"/>
                    <a:gd name="T15" fmla="*/ 342 h 864"/>
                    <a:gd name="T16" fmla="*/ 476 w 664"/>
                    <a:gd name="T17" fmla="*/ 338 h 864"/>
                    <a:gd name="T18" fmla="*/ 472 w 664"/>
                    <a:gd name="T19" fmla="*/ 338 h 864"/>
                    <a:gd name="T20" fmla="*/ 464 w 664"/>
                    <a:gd name="T21" fmla="*/ 338 h 864"/>
                    <a:gd name="T22" fmla="*/ 464 w 664"/>
                    <a:gd name="T23" fmla="*/ 344 h 864"/>
                    <a:gd name="T24" fmla="*/ 454 w 664"/>
                    <a:gd name="T25" fmla="*/ 350 h 864"/>
                    <a:gd name="T26" fmla="*/ 458 w 664"/>
                    <a:gd name="T27" fmla="*/ 362 h 864"/>
                    <a:gd name="T28" fmla="*/ 456 w 664"/>
                    <a:gd name="T29" fmla="*/ 376 h 864"/>
                    <a:gd name="T30" fmla="*/ 336 w 664"/>
                    <a:gd name="T31" fmla="*/ 294 h 864"/>
                    <a:gd name="T32" fmla="*/ 204 w 664"/>
                    <a:gd name="T33" fmla="*/ 246 h 864"/>
                    <a:gd name="T34" fmla="*/ 116 w 664"/>
                    <a:gd name="T35" fmla="*/ 242 h 864"/>
                    <a:gd name="T36" fmla="*/ 8 w 664"/>
                    <a:gd name="T37" fmla="*/ 282 h 864"/>
                    <a:gd name="T38" fmla="*/ 28 w 664"/>
                    <a:gd name="T39" fmla="*/ 358 h 864"/>
                    <a:gd name="T40" fmla="*/ 46 w 664"/>
                    <a:gd name="T41" fmla="*/ 368 h 864"/>
                    <a:gd name="T42" fmla="*/ 64 w 664"/>
                    <a:gd name="T43" fmla="*/ 380 h 864"/>
                    <a:gd name="T44" fmla="*/ 92 w 664"/>
                    <a:gd name="T45" fmla="*/ 390 h 864"/>
                    <a:gd name="T46" fmla="*/ 112 w 664"/>
                    <a:gd name="T47" fmla="*/ 406 h 864"/>
                    <a:gd name="T48" fmla="*/ 130 w 664"/>
                    <a:gd name="T49" fmla="*/ 430 h 864"/>
                    <a:gd name="T50" fmla="*/ 142 w 664"/>
                    <a:gd name="T51" fmla="*/ 438 h 864"/>
                    <a:gd name="T52" fmla="*/ 152 w 664"/>
                    <a:gd name="T53" fmla="*/ 456 h 864"/>
                    <a:gd name="T54" fmla="*/ 170 w 664"/>
                    <a:gd name="T55" fmla="*/ 474 h 864"/>
                    <a:gd name="T56" fmla="*/ 186 w 664"/>
                    <a:gd name="T57" fmla="*/ 490 h 864"/>
                    <a:gd name="T58" fmla="*/ 224 w 664"/>
                    <a:gd name="T59" fmla="*/ 516 h 864"/>
                    <a:gd name="T60" fmla="*/ 268 w 664"/>
                    <a:gd name="T61" fmla="*/ 512 h 864"/>
                    <a:gd name="T62" fmla="*/ 350 w 664"/>
                    <a:gd name="T63" fmla="*/ 482 h 864"/>
                    <a:gd name="T64" fmla="*/ 302 w 664"/>
                    <a:gd name="T65" fmla="*/ 566 h 864"/>
                    <a:gd name="T66" fmla="*/ 302 w 664"/>
                    <a:gd name="T67" fmla="*/ 586 h 864"/>
                    <a:gd name="T68" fmla="*/ 344 w 664"/>
                    <a:gd name="T69" fmla="*/ 630 h 864"/>
                    <a:gd name="T70" fmla="*/ 384 w 664"/>
                    <a:gd name="T71" fmla="*/ 646 h 864"/>
                    <a:gd name="T72" fmla="*/ 404 w 664"/>
                    <a:gd name="T73" fmla="*/ 662 h 864"/>
                    <a:gd name="T74" fmla="*/ 434 w 664"/>
                    <a:gd name="T75" fmla="*/ 676 h 864"/>
                    <a:gd name="T76" fmla="*/ 460 w 664"/>
                    <a:gd name="T77" fmla="*/ 704 h 864"/>
                    <a:gd name="T78" fmla="*/ 472 w 664"/>
                    <a:gd name="T79" fmla="*/ 740 h 864"/>
                    <a:gd name="T80" fmla="*/ 460 w 664"/>
                    <a:gd name="T81" fmla="*/ 788 h 864"/>
                    <a:gd name="T82" fmla="*/ 452 w 664"/>
                    <a:gd name="T83" fmla="*/ 824 h 864"/>
                    <a:gd name="T84" fmla="*/ 466 w 664"/>
                    <a:gd name="T85" fmla="*/ 864 h 864"/>
                    <a:gd name="T86" fmla="*/ 476 w 664"/>
                    <a:gd name="T87" fmla="*/ 860 h 864"/>
                    <a:gd name="T88" fmla="*/ 492 w 664"/>
                    <a:gd name="T89" fmla="*/ 792 h 864"/>
                    <a:gd name="T90" fmla="*/ 506 w 664"/>
                    <a:gd name="T91" fmla="*/ 770 h 864"/>
                    <a:gd name="T92" fmla="*/ 520 w 664"/>
                    <a:gd name="T93" fmla="*/ 726 h 864"/>
                    <a:gd name="T94" fmla="*/ 504 w 664"/>
                    <a:gd name="T95" fmla="*/ 578 h 864"/>
                    <a:gd name="T96" fmla="*/ 494 w 664"/>
                    <a:gd name="T97" fmla="*/ 502 h 864"/>
                    <a:gd name="T98" fmla="*/ 518 w 664"/>
                    <a:gd name="T99" fmla="*/ 508 h 864"/>
                    <a:gd name="T100" fmla="*/ 542 w 664"/>
                    <a:gd name="T101" fmla="*/ 568 h 864"/>
                    <a:gd name="T102" fmla="*/ 570 w 664"/>
                    <a:gd name="T103" fmla="*/ 620 h 864"/>
                    <a:gd name="T104" fmla="*/ 598 w 664"/>
                    <a:gd name="T105" fmla="*/ 590 h 864"/>
                    <a:gd name="T106" fmla="*/ 582 w 664"/>
                    <a:gd name="T107" fmla="*/ 548 h 864"/>
                    <a:gd name="T108" fmla="*/ 550 w 664"/>
                    <a:gd name="T109" fmla="*/ 484 h 864"/>
                    <a:gd name="T110" fmla="*/ 566 w 664"/>
                    <a:gd name="T111" fmla="*/ 472 h 864"/>
                    <a:gd name="T112" fmla="*/ 466 w 664"/>
                    <a:gd name="T113" fmla="*/ 344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4" h="864">
                      <a:moveTo>
                        <a:pt x="566" y="472"/>
                      </a:moveTo>
                      <a:lnTo>
                        <a:pt x="566" y="472"/>
                      </a:lnTo>
                      <a:lnTo>
                        <a:pt x="568" y="472"/>
                      </a:lnTo>
                      <a:lnTo>
                        <a:pt x="572" y="476"/>
                      </a:lnTo>
                      <a:lnTo>
                        <a:pt x="582" y="488"/>
                      </a:lnTo>
                      <a:lnTo>
                        <a:pt x="612" y="532"/>
                      </a:lnTo>
                      <a:lnTo>
                        <a:pt x="660" y="604"/>
                      </a:lnTo>
                      <a:lnTo>
                        <a:pt x="660" y="604"/>
                      </a:lnTo>
                      <a:lnTo>
                        <a:pt x="664" y="608"/>
                      </a:lnTo>
                      <a:lnTo>
                        <a:pt x="664" y="356"/>
                      </a:lnTo>
                      <a:lnTo>
                        <a:pt x="664" y="356"/>
                      </a:lnTo>
                      <a:lnTo>
                        <a:pt x="650" y="354"/>
                      </a:lnTo>
                      <a:lnTo>
                        <a:pt x="650" y="354"/>
                      </a:lnTo>
                      <a:lnTo>
                        <a:pt x="664" y="346"/>
                      </a:lnTo>
                      <a:lnTo>
                        <a:pt x="664" y="0"/>
                      </a:lnTo>
                      <a:lnTo>
                        <a:pt x="664" y="0"/>
                      </a:lnTo>
                      <a:lnTo>
                        <a:pt x="638" y="20"/>
                      </a:lnTo>
                      <a:lnTo>
                        <a:pt x="624" y="34"/>
                      </a:lnTo>
                      <a:lnTo>
                        <a:pt x="608" y="50"/>
                      </a:lnTo>
                      <a:lnTo>
                        <a:pt x="608" y="50"/>
                      </a:lnTo>
                      <a:lnTo>
                        <a:pt x="594" y="68"/>
                      </a:lnTo>
                      <a:lnTo>
                        <a:pt x="580" y="86"/>
                      </a:lnTo>
                      <a:lnTo>
                        <a:pt x="568" y="104"/>
                      </a:lnTo>
                      <a:lnTo>
                        <a:pt x="558" y="124"/>
                      </a:lnTo>
                      <a:lnTo>
                        <a:pt x="548" y="146"/>
                      </a:lnTo>
                      <a:lnTo>
                        <a:pt x="540" y="166"/>
                      </a:lnTo>
                      <a:lnTo>
                        <a:pt x="524" y="214"/>
                      </a:lnTo>
                      <a:lnTo>
                        <a:pt x="524" y="214"/>
                      </a:lnTo>
                      <a:lnTo>
                        <a:pt x="514" y="254"/>
                      </a:lnTo>
                      <a:lnTo>
                        <a:pt x="508" y="294"/>
                      </a:lnTo>
                      <a:lnTo>
                        <a:pt x="504" y="330"/>
                      </a:lnTo>
                      <a:lnTo>
                        <a:pt x="502" y="356"/>
                      </a:lnTo>
                      <a:lnTo>
                        <a:pt x="502" y="356"/>
                      </a:lnTo>
                      <a:lnTo>
                        <a:pt x="498" y="358"/>
                      </a:lnTo>
                      <a:lnTo>
                        <a:pt x="498" y="358"/>
                      </a:lnTo>
                      <a:lnTo>
                        <a:pt x="490" y="350"/>
                      </a:lnTo>
                      <a:lnTo>
                        <a:pt x="490" y="350"/>
                      </a:lnTo>
                      <a:lnTo>
                        <a:pt x="490" y="346"/>
                      </a:lnTo>
                      <a:lnTo>
                        <a:pt x="490" y="342"/>
                      </a:lnTo>
                      <a:lnTo>
                        <a:pt x="490" y="342"/>
                      </a:lnTo>
                      <a:lnTo>
                        <a:pt x="488" y="340"/>
                      </a:lnTo>
                      <a:lnTo>
                        <a:pt x="484" y="338"/>
                      </a:lnTo>
                      <a:lnTo>
                        <a:pt x="480" y="336"/>
                      </a:lnTo>
                      <a:lnTo>
                        <a:pt x="476" y="338"/>
                      </a:lnTo>
                      <a:lnTo>
                        <a:pt x="476" y="338"/>
                      </a:lnTo>
                      <a:lnTo>
                        <a:pt x="476" y="338"/>
                      </a:lnTo>
                      <a:lnTo>
                        <a:pt x="476" y="336"/>
                      </a:lnTo>
                      <a:lnTo>
                        <a:pt x="474" y="336"/>
                      </a:lnTo>
                      <a:lnTo>
                        <a:pt x="472" y="338"/>
                      </a:lnTo>
                      <a:lnTo>
                        <a:pt x="472" y="338"/>
                      </a:lnTo>
                      <a:lnTo>
                        <a:pt x="468" y="336"/>
                      </a:lnTo>
                      <a:lnTo>
                        <a:pt x="468" y="336"/>
                      </a:lnTo>
                      <a:lnTo>
                        <a:pt x="468" y="336"/>
                      </a:lnTo>
                      <a:lnTo>
                        <a:pt x="466" y="338"/>
                      </a:lnTo>
                      <a:lnTo>
                        <a:pt x="464" y="338"/>
                      </a:lnTo>
                      <a:lnTo>
                        <a:pt x="464" y="340"/>
                      </a:lnTo>
                      <a:lnTo>
                        <a:pt x="462" y="340"/>
                      </a:lnTo>
                      <a:lnTo>
                        <a:pt x="462" y="342"/>
                      </a:lnTo>
                      <a:lnTo>
                        <a:pt x="464" y="344"/>
                      </a:lnTo>
                      <a:lnTo>
                        <a:pt x="464" y="344"/>
                      </a:lnTo>
                      <a:lnTo>
                        <a:pt x="464" y="344"/>
                      </a:lnTo>
                      <a:lnTo>
                        <a:pt x="460" y="344"/>
                      </a:lnTo>
                      <a:lnTo>
                        <a:pt x="460" y="344"/>
                      </a:lnTo>
                      <a:lnTo>
                        <a:pt x="456" y="346"/>
                      </a:lnTo>
                      <a:lnTo>
                        <a:pt x="454" y="350"/>
                      </a:lnTo>
                      <a:lnTo>
                        <a:pt x="454" y="354"/>
                      </a:lnTo>
                      <a:lnTo>
                        <a:pt x="456" y="358"/>
                      </a:lnTo>
                      <a:lnTo>
                        <a:pt x="456" y="358"/>
                      </a:lnTo>
                      <a:lnTo>
                        <a:pt x="458" y="362"/>
                      </a:lnTo>
                      <a:lnTo>
                        <a:pt x="458" y="362"/>
                      </a:lnTo>
                      <a:lnTo>
                        <a:pt x="458" y="370"/>
                      </a:lnTo>
                      <a:lnTo>
                        <a:pt x="458" y="374"/>
                      </a:lnTo>
                      <a:lnTo>
                        <a:pt x="458" y="374"/>
                      </a:lnTo>
                      <a:lnTo>
                        <a:pt x="456" y="376"/>
                      </a:lnTo>
                      <a:lnTo>
                        <a:pt x="456" y="376"/>
                      </a:lnTo>
                      <a:lnTo>
                        <a:pt x="434" y="360"/>
                      </a:lnTo>
                      <a:lnTo>
                        <a:pt x="406" y="338"/>
                      </a:lnTo>
                      <a:lnTo>
                        <a:pt x="372" y="314"/>
                      </a:lnTo>
                      <a:lnTo>
                        <a:pt x="336" y="294"/>
                      </a:lnTo>
                      <a:lnTo>
                        <a:pt x="336" y="294"/>
                      </a:lnTo>
                      <a:lnTo>
                        <a:pt x="292" y="272"/>
                      </a:lnTo>
                      <a:lnTo>
                        <a:pt x="270" y="264"/>
                      </a:lnTo>
                      <a:lnTo>
                        <a:pt x="248" y="256"/>
                      </a:lnTo>
                      <a:lnTo>
                        <a:pt x="226" y="250"/>
                      </a:lnTo>
                      <a:lnTo>
                        <a:pt x="204" y="246"/>
                      </a:lnTo>
                      <a:lnTo>
                        <a:pt x="182" y="244"/>
                      </a:lnTo>
                      <a:lnTo>
                        <a:pt x="160" y="242"/>
                      </a:lnTo>
                      <a:lnTo>
                        <a:pt x="160" y="242"/>
                      </a:lnTo>
                      <a:lnTo>
                        <a:pt x="138" y="242"/>
                      </a:lnTo>
                      <a:lnTo>
                        <a:pt x="116" y="242"/>
                      </a:lnTo>
                      <a:lnTo>
                        <a:pt x="84" y="248"/>
                      </a:lnTo>
                      <a:lnTo>
                        <a:pt x="62" y="252"/>
                      </a:lnTo>
                      <a:lnTo>
                        <a:pt x="56" y="256"/>
                      </a:lnTo>
                      <a:lnTo>
                        <a:pt x="30" y="266"/>
                      </a:lnTo>
                      <a:lnTo>
                        <a:pt x="8" y="282"/>
                      </a:lnTo>
                      <a:lnTo>
                        <a:pt x="0" y="296"/>
                      </a:lnTo>
                      <a:lnTo>
                        <a:pt x="0" y="324"/>
                      </a:lnTo>
                      <a:lnTo>
                        <a:pt x="2" y="330"/>
                      </a:lnTo>
                      <a:lnTo>
                        <a:pt x="14" y="344"/>
                      </a:lnTo>
                      <a:lnTo>
                        <a:pt x="28" y="358"/>
                      </a:lnTo>
                      <a:lnTo>
                        <a:pt x="28" y="358"/>
                      </a:lnTo>
                      <a:lnTo>
                        <a:pt x="36" y="364"/>
                      </a:lnTo>
                      <a:lnTo>
                        <a:pt x="42" y="366"/>
                      </a:lnTo>
                      <a:lnTo>
                        <a:pt x="46" y="368"/>
                      </a:lnTo>
                      <a:lnTo>
                        <a:pt x="46" y="368"/>
                      </a:lnTo>
                      <a:lnTo>
                        <a:pt x="52" y="368"/>
                      </a:lnTo>
                      <a:lnTo>
                        <a:pt x="56" y="372"/>
                      </a:lnTo>
                      <a:lnTo>
                        <a:pt x="60" y="376"/>
                      </a:lnTo>
                      <a:lnTo>
                        <a:pt x="60" y="376"/>
                      </a:lnTo>
                      <a:lnTo>
                        <a:pt x="64" y="380"/>
                      </a:lnTo>
                      <a:lnTo>
                        <a:pt x="70" y="384"/>
                      </a:lnTo>
                      <a:lnTo>
                        <a:pt x="78" y="386"/>
                      </a:lnTo>
                      <a:lnTo>
                        <a:pt x="78" y="386"/>
                      </a:lnTo>
                      <a:lnTo>
                        <a:pt x="84" y="386"/>
                      </a:lnTo>
                      <a:lnTo>
                        <a:pt x="92" y="390"/>
                      </a:lnTo>
                      <a:lnTo>
                        <a:pt x="98" y="394"/>
                      </a:lnTo>
                      <a:lnTo>
                        <a:pt x="100" y="398"/>
                      </a:lnTo>
                      <a:lnTo>
                        <a:pt x="100" y="398"/>
                      </a:lnTo>
                      <a:lnTo>
                        <a:pt x="104" y="402"/>
                      </a:lnTo>
                      <a:lnTo>
                        <a:pt x="112" y="406"/>
                      </a:lnTo>
                      <a:lnTo>
                        <a:pt x="120" y="410"/>
                      </a:lnTo>
                      <a:lnTo>
                        <a:pt x="120" y="410"/>
                      </a:lnTo>
                      <a:lnTo>
                        <a:pt x="126" y="418"/>
                      </a:lnTo>
                      <a:lnTo>
                        <a:pt x="130" y="426"/>
                      </a:lnTo>
                      <a:lnTo>
                        <a:pt x="130" y="430"/>
                      </a:lnTo>
                      <a:lnTo>
                        <a:pt x="130" y="430"/>
                      </a:lnTo>
                      <a:lnTo>
                        <a:pt x="132" y="434"/>
                      </a:lnTo>
                      <a:lnTo>
                        <a:pt x="136" y="436"/>
                      </a:lnTo>
                      <a:lnTo>
                        <a:pt x="142" y="438"/>
                      </a:lnTo>
                      <a:lnTo>
                        <a:pt x="142" y="438"/>
                      </a:lnTo>
                      <a:lnTo>
                        <a:pt x="146" y="442"/>
                      </a:lnTo>
                      <a:lnTo>
                        <a:pt x="150" y="446"/>
                      </a:lnTo>
                      <a:lnTo>
                        <a:pt x="152" y="452"/>
                      </a:lnTo>
                      <a:lnTo>
                        <a:pt x="152" y="452"/>
                      </a:lnTo>
                      <a:lnTo>
                        <a:pt x="152" y="456"/>
                      </a:lnTo>
                      <a:lnTo>
                        <a:pt x="154" y="458"/>
                      </a:lnTo>
                      <a:lnTo>
                        <a:pt x="158" y="466"/>
                      </a:lnTo>
                      <a:lnTo>
                        <a:pt x="166" y="472"/>
                      </a:lnTo>
                      <a:lnTo>
                        <a:pt x="170" y="474"/>
                      </a:lnTo>
                      <a:lnTo>
                        <a:pt x="170" y="474"/>
                      </a:lnTo>
                      <a:lnTo>
                        <a:pt x="174" y="476"/>
                      </a:lnTo>
                      <a:lnTo>
                        <a:pt x="178" y="480"/>
                      </a:lnTo>
                      <a:lnTo>
                        <a:pt x="182" y="486"/>
                      </a:lnTo>
                      <a:lnTo>
                        <a:pt x="182" y="486"/>
                      </a:lnTo>
                      <a:lnTo>
                        <a:pt x="186" y="490"/>
                      </a:lnTo>
                      <a:lnTo>
                        <a:pt x="192" y="494"/>
                      </a:lnTo>
                      <a:lnTo>
                        <a:pt x="200" y="500"/>
                      </a:lnTo>
                      <a:lnTo>
                        <a:pt x="200" y="500"/>
                      </a:lnTo>
                      <a:lnTo>
                        <a:pt x="216" y="510"/>
                      </a:lnTo>
                      <a:lnTo>
                        <a:pt x="224" y="516"/>
                      </a:lnTo>
                      <a:lnTo>
                        <a:pt x="224" y="516"/>
                      </a:lnTo>
                      <a:lnTo>
                        <a:pt x="230" y="518"/>
                      </a:lnTo>
                      <a:lnTo>
                        <a:pt x="238" y="518"/>
                      </a:lnTo>
                      <a:lnTo>
                        <a:pt x="246" y="518"/>
                      </a:lnTo>
                      <a:lnTo>
                        <a:pt x="268" y="512"/>
                      </a:lnTo>
                      <a:lnTo>
                        <a:pt x="288" y="504"/>
                      </a:lnTo>
                      <a:lnTo>
                        <a:pt x="306" y="496"/>
                      </a:lnTo>
                      <a:lnTo>
                        <a:pt x="332" y="486"/>
                      </a:lnTo>
                      <a:lnTo>
                        <a:pt x="350" y="482"/>
                      </a:lnTo>
                      <a:lnTo>
                        <a:pt x="350" y="482"/>
                      </a:lnTo>
                      <a:lnTo>
                        <a:pt x="350" y="482"/>
                      </a:lnTo>
                      <a:lnTo>
                        <a:pt x="334" y="504"/>
                      </a:lnTo>
                      <a:lnTo>
                        <a:pt x="320" y="526"/>
                      </a:lnTo>
                      <a:lnTo>
                        <a:pt x="320" y="526"/>
                      </a:lnTo>
                      <a:lnTo>
                        <a:pt x="302" y="566"/>
                      </a:lnTo>
                      <a:lnTo>
                        <a:pt x="298" y="576"/>
                      </a:lnTo>
                      <a:lnTo>
                        <a:pt x="298" y="582"/>
                      </a:lnTo>
                      <a:lnTo>
                        <a:pt x="298" y="586"/>
                      </a:lnTo>
                      <a:lnTo>
                        <a:pt x="300" y="586"/>
                      </a:lnTo>
                      <a:lnTo>
                        <a:pt x="302" y="586"/>
                      </a:lnTo>
                      <a:lnTo>
                        <a:pt x="310" y="598"/>
                      </a:lnTo>
                      <a:lnTo>
                        <a:pt x="310" y="598"/>
                      </a:lnTo>
                      <a:lnTo>
                        <a:pt x="318" y="604"/>
                      </a:lnTo>
                      <a:lnTo>
                        <a:pt x="334" y="622"/>
                      </a:lnTo>
                      <a:lnTo>
                        <a:pt x="344" y="630"/>
                      </a:lnTo>
                      <a:lnTo>
                        <a:pt x="356" y="638"/>
                      </a:lnTo>
                      <a:lnTo>
                        <a:pt x="366" y="644"/>
                      </a:lnTo>
                      <a:lnTo>
                        <a:pt x="376" y="646"/>
                      </a:lnTo>
                      <a:lnTo>
                        <a:pt x="376" y="646"/>
                      </a:lnTo>
                      <a:lnTo>
                        <a:pt x="384" y="646"/>
                      </a:lnTo>
                      <a:lnTo>
                        <a:pt x="390" y="648"/>
                      </a:lnTo>
                      <a:lnTo>
                        <a:pt x="396" y="650"/>
                      </a:lnTo>
                      <a:lnTo>
                        <a:pt x="398" y="654"/>
                      </a:lnTo>
                      <a:lnTo>
                        <a:pt x="402" y="660"/>
                      </a:lnTo>
                      <a:lnTo>
                        <a:pt x="404" y="662"/>
                      </a:lnTo>
                      <a:lnTo>
                        <a:pt x="404" y="662"/>
                      </a:lnTo>
                      <a:lnTo>
                        <a:pt x="414" y="670"/>
                      </a:lnTo>
                      <a:lnTo>
                        <a:pt x="424" y="676"/>
                      </a:lnTo>
                      <a:lnTo>
                        <a:pt x="428" y="678"/>
                      </a:lnTo>
                      <a:lnTo>
                        <a:pt x="434" y="676"/>
                      </a:lnTo>
                      <a:lnTo>
                        <a:pt x="434" y="676"/>
                      </a:lnTo>
                      <a:lnTo>
                        <a:pt x="438" y="678"/>
                      </a:lnTo>
                      <a:lnTo>
                        <a:pt x="444" y="680"/>
                      </a:lnTo>
                      <a:lnTo>
                        <a:pt x="454" y="692"/>
                      </a:lnTo>
                      <a:lnTo>
                        <a:pt x="460" y="704"/>
                      </a:lnTo>
                      <a:lnTo>
                        <a:pt x="464" y="710"/>
                      </a:lnTo>
                      <a:lnTo>
                        <a:pt x="464" y="710"/>
                      </a:lnTo>
                      <a:lnTo>
                        <a:pt x="466" y="716"/>
                      </a:lnTo>
                      <a:lnTo>
                        <a:pt x="470" y="730"/>
                      </a:lnTo>
                      <a:lnTo>
                        <a:pt x="472" y="740"/>
                      </a:lnTo>
                      <a:lnTo>
                        <a:pt x="472" y="750"/>
                      </a:lnTo>
                      <a:lnTo>
                        <a:pt x="470" y="760"/>
                      </a:lnTo>
                      <a:lnTo>
                        <a:pt x="468" y="770"/>
                      </a:lnTo>
                      <a:lnTo>
                        <a:pt x="468" y="770"/>
                      </a:lnTo>
                      <a:lnTo>
                        <a:pt x="460" y="788"/>
                      </a:lnTo>
                      <a:lnTo>
                        <a:pt x="456" y="800"/>
                      </a:lnTo>
                      <a:lnTo>
                        <a:pt x="454" y="810"/>
                      </a:lnTo>
                      <a:lnTo>
                        <a:pt x="454" y="810"/>
                      </a:lnTo>
                      <a:lnTo>
                        <a:pt x="452" y="816"/>
                      </a:lnTo>
                      <a:lnTo>
                        <a:pt x="452" y="824"/>
                      </a:lnTo>
                      <a:lnTo>
                        <a:pt x="454" y="832"/>
                      </a:lnTo>
                      <a:lnTo>
                        <a:pt x="454" y="832"/>
                      </a:lnTo>
                      <a:lnTo>
                        <a:pt x="458" y="852"/>
                      </a:lnTo>
                      <a:lnTo>
                        <a:pt x="462" y="858"/>
                      </a:lnTo>
                      <a:lnTo>
                        <a:pt x="466" y="864"/>
                      </a:lnTo>
                      <a:lnTo>
                        <a:pt x="466" y="864"/>
                      </a:lnTo>
                      <a:lnTo>
                        <a:pt x="468" y="864"/>
                      </a:lnTo>
                      <a:lnTo>
                        <a:pt x="472" y="864"/>
                      </a:lnTo>
                      <a:lnTo>
                        <a:pt x="472" y="864"/>
                      </a:lnTo>
                      <a:lnTo>
                        <a:pt x="476" y="860"/>
                      </a:lnTo>
                      <a:lnTo>
                        <a:pt x="480" y="858"/>
                      </a:lnTo>
                      <a:lnTo>
                        <a:pt x="496" y="810"/>
                      </a:lnTo>
                      <a:lnTo>
                        <a:pt x="490" y="798"/>
                      </a:lnTo>
                      <a:lnTo>
                        <a:pt x="490" y="798"/>
                      </a:lnTo>
                      <a:lnTo>
                        <a:pt x="492" y="792"/>
                      </a:lnTo>
                      <a:lnTo>
                        <a:pt x="494" y="786"/>
                      </a:lnTo>
                      <a:lnTo>
                        <a:pt x="498" y="784"/>
                      </a:lnTo>
                      <a:lnTo>
                        <a:pt x="498" y="784"/>
                      </a:lnTo>
                      <a:lnTo>
                        <a:pt x="502" y="778"/>
                      </a:lnTo>
                      <a:lnTo>
                        <a:pt x="506" y="770"/>
                      </a:lnTo>
                      <a:lnTo>
                        <a:pt x="508" y="758"/>
                      </a:lnTo>
                      <a:lnTo>
                        <a:pt x="508" y="758"/>
                      </a:lnTo>
                      <a:lnTo>
                        <a:pt x="512" y="748"/>
                      </a:lnTo>
                      <a:lnTo>
                        <a:pt x="520" y="726"/>
                      </a:lnTo>
                      <a:lnTo>
                        <a:pt x="520" y="726"/>
                      </a:lnTo>
                      <a:lnTo>
                        <a:pt x="524" y="694"/>
                      </a:lnTo>
                      <a:lnTo>
                        <a:pt x="526" y="676"/>
                      </a:lnTo>
                      <a:lnTo>
                        <a:pt x="524" y="662"/>
                      </a:lnTo>
                      <a:lnTo>
                        <a:pt x="524" y="662"/>
                      </a:lnTo>
                      <a:lnTo>
                        <a:pt x="504" y="578"/>
                      </a:lnTo>
                      <a:lnTo>
                        <a:pt x="494" y="526"/>
                      </a:lnTo>
                      <a:lnTo>
                        <a:pt x="492" y="510"/>
                      </a:lnTo>
                      <a:lnTo>
                        <a:pt x="492" y="504"/>
                      </a:lnTo>
                      <a:lnTo>
                        <a:pt x="494" y="502"/>
                      </a:lnTo>
                      <a:lnTo>
                        <a:pt x="494" y="502"/>
                      </a:lnTo>
                      <a:lnTo>
                        <a:pt x="498" y="498"/>
                      </a:lnTo>
                      <a:lnTo>
                        <a:pt x="500" y="492"/>
                      </a:lnTo>
                      <a:lnTo>
                        <a:pt x="504" y="474"/>
                      </a:lnTo>
                      <a:lnTo>
                        <a:pt x="512" y="500"/>
                      </a:lnTo>
                      <a:lnTo>
                        <a:pt x="518" y="508"/>
                      </a:lnTo>
                      <a:lnTo>
                        <a:pt x="518" y="520"/>
                      </a:lnTo>
                      <a:lnTo>
                        <a:pt x="526" y="538"/>
                      </a:lnTo>
                      <a:lnTo>
                        <a:pt x="528" y="542"/>
                      </a:lnTo>
                      <a:lnTo>
                        <a:pt x="538" y="568"/>
                      </a:lnTo>
                      <a:lnTo>
                        <a:pt x="542" y="568"/>
                      </a:lnTo>
                      <a:lnTo>
                        <a:pt x="544" y="572"/>
                      </a:lnTo>
                      <a:lnTo>
                        <a:pt x="542" y="576"/>
                      </a:lnTo>
                      <a:lnTo>
                        <a:pt x="548" y="588"/>
                      </a:lnTo>
                      <a:lnTo>
                        <a:pt x="556" y="608"/>
                      </a:lnTo>
                      <a:lnTo>
                        <a:pt x="570" y="620"/>
                      </a:lnTo>
                      <a:lnTo>
                        <a:pt x="588" y="626"/>
                      </a:lnTo>
                      <a:lnTo>
                        <a:pt x="584" y="614"/>
                      </a:lnTo>
                      <a:lnTo>
                        <a:pt x="590" y="624"/>
                      </a:lnTo>
                      <a:lnTo>
                        <a:pt x="598" y="608"/>
                      </a:lnTo>
                      <a:lnTo>
                        <a:pt x="598" y="590"/>
                      </a:lnTo>
                      <a:lnTo>
                        <a:pt x="590" y="570"/>
                      </a:lnTo>
                      <a:lnTo>
                        <a:pt x="586" y="558"/>
                      </a:lnTo>
                      <a:lnTo>
                        <a:pt x="580" y="556"/>
                      </a:lnTo>
                      <a:lnTo>
                        <a:pt x="580" y="552"/>
                      </a:lnTo>
                      <a:lnTo>
                        <a:pt x="582" y="548"/>
                      </a:lnTo>
                      <a:lnTo>
                        <a:pt x="572" y="524"/>
                      </a:lnTo>
                      <a:lnTo>
                        <a:pt x="570" y="520"/>
                      </a:lnTo>
                      <a:lnTo>
                        <a:pt x="562" y="502"/>
                      </a:lnTo>
                      <a:lnTo>
                        <a:pt x="554" y="492"/>
                      </a:lnTo>
                      <a:lnTo>
                        <a:pt x="550" y="484"/>
                      </a:lnTo>
                      <a:lnTo>
                        <a:pt x="538" y="460"/>
                      </a:lnTo>
                      <a:lnTo>
                        <a:pt x="538" y="460"/>
                      </a:lnTo>
                      <a:lnTo>
                        <a:pt x="554" y="470"/>
                      </a:lnTo>
                      <a:lnTo>
                        <a:pt x="560" y="472"/>
                      </a:lnTo>
                      <a:lnTo>
                        <a:pt x="566" y="472"/>
                      </a:lnTo>
                      <a:lnTo>
                        <a:pt x="566" y="472"/>
                      </a:lnTo>
                      <a:close/>
                      <a:moveTo>
                        <a:pt x="466" y="344"/>
                      </a:moveTo>
                      <a:lnTo>
                        <a:pt x="466" y="344"/>
                      </a:lnTo>
                      <a:lnTo>
                        <a:pt x="466" y="344"/>
                      </a:lnTo>
                      <a:lnTo>
                        <a:pt x="466" y="344"/>
                      </a:lnTo>
                      <a:lnTo>
                        <a:pt x="466" y="344"/>
                      </a:lnTo>
                      <a:close/>
                    </a:path>
                  </a:pathLst>
                </a:custGeom>
                <a:solidFill>
                  <a:schemeClr val="bg2">
                    <a:lumMod val="60000"/>
                    <a:lumOff val="40000"/>
                    <a:alpha val="6000"/>
                  </a:schemeClr>
                </a:solidFill>
                <a:ln>
                  <a:noFill/>
                </a:ln>
                <a:effectLst>
                  <a:glow rad="38100">
                    <a:schemeClr val="bg2">
                      <a:lumMod val="50000"/>
                      <a:lumOff val="50000"/>
                      <a:alpha val="15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87" name="Group 112"/>
              <p:cNvGrpSpPr>
                <a:grpSpLocks noChangeAspect="1"/>
              </p:cNvGrpSpPr>
              <p:nvPr/>
            </p:nvGrpSpPr>
            <p:grpSpPr>
              <a:xfrm>
                <a:off x="7679515" y="5943604"/>
                <a:ext cx="1331670" cy="914403"/>
                <a:chOff x="7953375" y="152400"/>
                <a:chExt cx="1775564" cy="1219200"/>
              </a:xfrm>
              <a:solidFill>
                <a:schemeClr val="bg2">
                  <a:lumMod val="50000"/>
                  <a:lumOff val="50000"/>
                  <a:alpha val="8000"/>
                </a:schemeClr>
              </a:solidFill>
            </p:grpSpPr>
            <p:sp>
              <p:nvSpPr>
                <p:cNvPr id="188" name="Freeform 35"/>
                <p:cNvSpPr>
                  <a:spLocks/>
                </p:cNvSpPr>
                <p:nvPr/>
              </p:nvSpPr>
              <p:spPr bwMode="auto">
                <a:xfrm>
                  <a:off x="7953375" y="688975"/>
                  <a:ext cx="269875" cy="127000"/>
                </a:xfrm>
                <a:custGeom>
                  <a:avLst/>
                  <a:gdLst>
                    <a:gd name="T0" fmla="*/ 170 w 170"/>
                    <a:gd name="T1" fmla="*/ 80 h 80"/>
                    <a:gd name="T2" fmla="*/ 170 w 170"/>
                    <a:gd name="T3" fmla="*/ 80 h 80"/>
                    <a:gd name="T4" fmla="*/ 170 w 170"/>
                    <a:gd name="T5" fmla="*/ 80 h 80"/>
                    <a:gd name="T6" fmla="*/ 170 w 170"/>
                    <a:gd name="T7" fmla="*/ 80 h 80"/>
                    <a:gd name="T8" fmla="*/ 154 w 170"/>
                    <a:gd name="T9" fmla="*/ 72 h 80"/>
                    <a:gd name="T10" fmla="*/ 38 w 170"/>
                    <a:gd name="T11" fmla="*/ 14 h 80"/>
                    <a:gd name="T12" fmla="*/ 38 w 170"/>
                    <a:gd name="T13" fmla="*/ 14 h 80"/>
                    <a:gd name="T14" fmla="*/ 18 w 170"/>
                    <a:gd name="T15" fmla="*/ 4 h 80"/>
                    <a:gd name="T16" fmla="*/ 18 w 170"/>
                    <a:gd name="T17" fmla="*/ 4 h 80"/>
                    <a:gd name="T18" fmla="*/ 12 w 170"/>
                    <a:gd name="T19" fmla="*/ 2 h 80"/>
                    <a:gd name="T20" fmla="*/ 4 w 170"/>
                    <a:gd name="T21" fmla="*/ 0 h 80"/>
                    <a:gd name="T22" fmla="*/ 4 w 170"/>
                    <a:gd name="T23" fmla="*/ 0 h 80"/>
                    <a:gd name="T24" fmla="*/ 0 w 170"/>
                    <a:gd name="T25" fmla="*/ 0 h 80"/>
                    <a:gd name="T26" fmla="*/ 2 w 170"/>
                    <a:gd name="T27" fmla="*/ 4 h 80"/>
                    <a:gd name="T28" fmla="*/ 2 w 170"/>
                    <a:gd name="T29" fmla="*/ 4 h 80"/>
                    <a:gd name="T30" fmla="*/ 4 w 170"/>
                    <a:gd name="T31" fmla="*/ 6 h 80"/>
                    <a:gd name="T32" fmla="*/ 10 w 170"/>
                    <a:gd name="T33" fmla="*/ 8 h 80"/>
                    <a:gd name="T34" fmla="*/ 10 w 170"/>
                    <a:gd name="T35" fmla="*/ 8 h 80"/>
                    <a:gd name="T36" fmla="*/ 28 w 170"/>
                    <a:gd name="T37" fmla="*/ 16 h 80"/>
                    <a:gd name="T38" fmla="*/ 154 w 170"/>
                    <a:gd name="T39" fmla="*/ 74 h 80"/>
                    <a:gd name="T40" fmla="*/ 154 w 170"/>
                    <a:gd name="T41" fmla="*/ 74 h 80"/>
                    <a:gd name="T42" fmla="*/ 170 w 170"/>
                    <a:gd name="T43" fmla="*/ 80 h 80"/>
                    <a:gd name="T44" fmla="*/ 170 w 170"/>
                    <a:gd name="T45"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0" h="80">
                      <a:moveTo>
                        <a:pt x="170" y="80"/>
                      </a:moveTo>
                      <a:lnTo>
                        <a:pt x="170" y="80"/>
                      </a:lnTo>
                      <a:lnTo>
                        <a:pt x="170" y="80"/>
                      </a:lnTo>
                      <a:lnTo>
                        <a:pt x="170" y="80"/>
                      </a:lnTo>
                      <a:lnTo>
                        <a:pt x="154" y="72"/>
                      </a:lnTo>
                      <a:lnTo>
                        <a:pt x="38" y="14"/>
                      </a:lnTo>
                      <a:lnTo>
                        <a:pt x="38" y="14"/>
                      </a:lnTo>
                      <a:lnTo>
                        <a:pt x="18" y="4"/>
                      </a:lnTo>
                      <a:lnTo>
                        <a:pt x="18" y="4"/>
                      </a:lnTo>
                      <a:lnTo>
                        <a:pt x="12" y="2"/>
                      </a:lnTo>
                      <a:lnTo>
                        <a:pt x="4" y="0"/>
                      </a:lnTo>
                      <a:lnTo>
                        <a:pt x="4" y="0"/>
                      </a:lnTo>
                      <a:lnTo>
                        <a:pt x="0" y="0"/>
                      </a:lnTo>
                      <a:lnTo>
                        <a:pt x="2" y="4"/>
                      </a:lnTo>
                      <a:lnTo>
                        <a:pt x="2" y="4"/>
                      </a:lnTo>
                      <a:lnTo>
                        <a:pt x="4" y="6"/>
                      </a:lnTo>
                      <a:lnTo>
                        <a:pt x="10" y="8"/>
                      </a:lnTo>
                      <a:lnTo>
                        <a:pt x="10" y="8"/>
                      </a:lnTo>
                      <a:lnTo>
                        <a:pt x="28" y="16"/>
                      </a:lnTo>
                      <a:lnTo>
                        <a:pt x="154" y="74"/>
                      </a:lnTo>
                      <a:lnTo>
                        <a:pt x="154" y="74"/>
                      </a:lnTo>
                      <a:lnTo>
                        <a:pt x="170" y="80"/>
                      </a:lnTo>
                      <a:lnTo>
                        <a:pt x="17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36"/>
                <p:cNvSpPr>
                  <a:spLocks/>
                </p:cNvSpPr>
                <p:nvPr/>
              </p:nvSpPr>
              <p:spPr bwMode="auto">
                <a:xfrm>
                  <a:off x="8226425" y="82232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37"/>
                <p:cNvSpPr>
                  <a:spLocks/>
                </p:cNvSpPr>
                <p:nvPr/>
              </p:nvSpPr>
              <p:spPr bwMode="auto">
                <a:xfrm>
                  <a:off x="8232775" y="514350"/>
                  <a:ext cx="19050" cy="295275"/>
                </a:xfrm>
                <a:custGeom>
                  <a:avLst/>
                  <a:gdLst>
                    <a:gd name="T0" fmla="*/ 2 w 12"/>
                    <a:gd name="T1" fmla="*/ 186 h 186"/>
                    <a:gd name="T2" fmla="*/ 2 w 12"/>
                    <a:gd name="T3" fmla="*/ 186 h 186"/>
                    <a:gd name="T4" fmla="*/ 4 w 12"/>
                    <a:gd name="T5" fmla="*/ 168 h 186"/>
                    <a:gd name="T6" fmla="*/ 8 w 12"/>
                    <a:gd name="T7" fmla="*/ 30 h 186"/>
                    <a:gd name="T8" fmla="*/ 8 w 12"/>
                    <a:gd name="T9" fmla="*/ 30 h 186"/>
                    <a:gd name="T10" fmla="*/ 10 w 12"/>
                    <a:gd name="T11" fmla="*/ 10 h 186"/>
                    <a:gd name="T12" fmla="*/ 10 w 12"/>
                    <a:gd name="T13" fmla="*/ 10 h 186"/>
                    <a:gd name="T14" fmla="*/ 12 w 12"/>
                    <a:gd name="T15" fmla="*/ 6 h 186"/>
                    <a:gd name="T16" fmla="*/ 10 w 12"/>
                    <a:gd name="T17" fmla="*/ 0 h 186"/>
                    <a:gd name="T18" fmla="*/ 10 w 12"/>
                    <a:gd name="T19" fmla="*/ 0 h 186"/>
                    <a:gd name="T20" fmla="*/ 8 w 12"/>
                    <a:gd name="T21" fmla="*/ 0 h 186"/>
                    <a:gd name="T22" fmla="*/ 6 w 12"/>
                    <a:gd name="T23" fmla="*/ 2 h 186"/>
                    <a:gd name="T24" fmla="*/ 6 w 12"/>
                    <a:gd name="T25" fmla="*/ 2 h 186"/>
                    <a:gd name="T26" fmla="*/ 4 w 12"/>
                    <a:gd name="T27" fmla="*/ 8 h 186"/>
                    <a:gd name="T28" fmla="*/ 4 w 12"/>
                    <a:gd name="T29" fmla="*/ 16 h 186"/>
                    <a:gd name="T30" fmla="*/ 4 w 12"/>
                    <a:gd name="T31" fmla="*/ 16 h 186"/>
                    <a:gd name="T32" fmla="*/ 4 w 12"/>
                    <a:gd name="T33" fmla="*/ 38 h 186"/>
                    <a:gd name="T34" fmla="*/ 0 w 12"/>
                    <a:gd name="T35" fmla="*/ 168 h 186"/>
                    <a:gd name="T36" fmla="*/ 0 w 12"/>
                    <a:gd name="T37" fmla="*/ 168 h 186"/>
                    <a:gd name="T38" fmla="*/ 0 w 12"/>
                    <a:gd name="T39" fmla="*/ 186 h 186"/>
                    <a:gd name="T40" fmla="*/ 0 w 12"/>
                    <a:gd name="T41" fmla="*/ 186 h 186"/>
                    <a:gd name="T42" fmla="*/ 0 w 12"/>
                    <a:gd name="T43" fmla="*/ 186 h 186"/>
                    <a:gd name="T44" fmla="*/ 0 w 12"/>
                    <a:gd name="T45" fmla="*/ 186 h 186"/>
                    <a:gd name="T46" fmla="*/ 2 w 12"/>
                    <a:gd name="T47" fmla="*/ 186 h 186"/>
                    <a:gd name="T48" fmla="*/ 2 w 12"/>
                    <a:gd name="T49" fmla="*/ 18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 h="186">
                      <a:moveTo>
                        <a:pt x="2" y="186"/>
                      </a:moveTo>
                      <a:lnTo>
                        <a:pt x="2" y="186"/>
                      </a:lnTo>
                      <a:lnTo>
                        <a:pt x="4" y="168"/>
                      </a:lnTo>
                      <a:lnTo>
                        <a:pt x="8" y="30"/>
                      </a:lnTo>
                      <a:lnTo>
                        <a:pt x="8" y="30"/>
                      </a:lnTo>
                      <a:lnTo>
                        <a:pt x="10" y="10"/>
                      </a:lnTo>
                      <a:lnTo>
                        <a:pt x="10" y="10"/>
                      </a:lnTo>
                      <a:lnTo>
                        <a:pt x="12" y="6"/>
                      </a:lnTo>
                      <a:lnTo>
                        <a:pt x="10" y="0"/>
                      </a:lnTo>
                      <a:lnTo>
                        <a:pt x="10" y="0"/>
                      </a:lnTo>
                      <a:lnTo>
                        <a:pt x="8" y="0"/>
                      </a:lnTo>
                      <a:lnTo>
                        <a:pt x="6" y="2"/>
                      </a:lnTo>
                      <a:lnTo>
                        <a:pt x="6" y="2"/>
                      </a:lnTo>
                      <a:lnTo>
                        <a:pt x="4" y="8"/>
                      </a:lnTo>
                      <a:lnTo>
                        <a:pt x="4" y="16"/>
                      </a:lnTo>
                      <a:lnTo>
                        <a:pt x="4" y="16"/>
                      </a:lnTo>
                      <a:lnTo>
                        <a:pt x="4" y="38"/>
                      </a:lnTo>
                      <a:lnTo>
                        <a:pt x="0" y="168"/>
                      </a:lnTo>
                      <a:lnTo>
                        <a:pt x="0" y="168"/>
                      </a:lnTo>
                      <a:lnTo>
                        <a:pt x="0" y="186"/>
                      </a:lnTo>
                      <a:lnTo>
                        <a:pt x="0" y="186"/>
                      </a:lnTo>
                      <a:lnTo>
                        <a:pt x="0" y="186"/>
                      </a:lnTo>
                      <a:lnTo>
                        <a:pt x="0" y="186"/>
                      </a:lnTo>
                      <a:lnTo>
                        <a:pt x="2" y="186"/>
                      </a:lnTo>
                      <a:lnTo>
                        <a:pt x="2" y="1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38"/>
                <p:cNvSpPr>
                  <a:spLocks noEditPoints="1"/>
                </p:cNvSpPr>
                <p:nvPr/>
              </p:nvSpPr>
              <p:spPr bwMode="auto">
                <a:xfrm>
                  <a:off x="8274789" y="152400"/>
                  <a:ext cx="1454150" cy="1219200"/>
                </a:xfrm>
                <a:custGeom>
                  <a:avLst/>
                  <a:gdLst>
                    <a:gd name="T0" fmla="*/ 838 w 916"/>
                    <a:gd name="T1" fmla="*/ 674 h 768"/>
                    <a:gd name="T2" fmla="*/ 790 w 916"/>
                    <a:gd name="T3" fmla="*/ 634 h 768"/>
                    <a:gd name="T4" fmla="*/ 780 w 916"/>
                    <a:gd name="T5" fmla="*/ 590 h 768"/>
                    <a:gd name="T6" fmla="*/ 786 w 916"/>
                    <a:gd name="T7" fmla="*/ 556 h 768"/>
                    <a:gd name="T8" fmla="*/ 788 w 916"/>
                    <a:gd name="T9" fmla="*/ 524 h 768"/>
                    <a:gd name="T10" fmla="*/ 790 w 916"/>
                    <a:gd name="T11" fmla="*/ 450 h 768"/>
                    <a:gd name="T12" fmla="*/ 782 w 916"/>
                    <a:gd name="T13" fmla="*/ 420 h 768"/>
                    <a:gd name="T14" fmla="*/ 666 w 916"/>
                    <a:gd name="T15" fmla="*/ 406 h 768"/>
                    <a:gd name="T16" fmla="*/ 758 w 916"/>
                    <a:gd name="T17" fmla="*/ 340 h 768"/>
                    <a:gd name="T18" fmla="*/ 770 w 916"/>
                    <a:gd name="T19" fmla="*/ 308 h 768"/>
                    <a:gd name="T20" fmla="*/ 770 w 916"/>
                    <a:gd name="T21" fmla="*/ 266 h 768"/>
                    <a:gd name="T22" fmla="*/ 768 w 916"/>
                    <a:gd name="T23" fmla="*/ 236 h 768"/>
                    <a:gd name="T24" fmla="*/ 756 w 916"/>
                    <a:gd name="T25" fmla="*/ 212 h 768"/>
                    <a:gd name="T26" fmla="*/ 756 w 916"/>
                    <a:gd name="T27" fmla="*/ 190 h 768"/>
                    <a:gd name="T28" fmla="*/ 746 w 916"/>
                    <a:gd name="T29" fmla="*/ 152 h 768"/>
                    <a:gd name="T30" fmla="*/ 750 w 916"/>
                    <a:gd name="T31" fmla="*/ 118 h 768"/>
                    <a:gd name="T32" fmla="*/ 752 w 916"/>
                    <a:gd name="T33" fmla="*/ 92 h 768"/>
                    <a:gd name="T34" fmla="*/ 756 w 916"/>
                    <a:gd name="T35" fmla="*/ 62 h 768"/>
                    <a:gd name="T36" fmla="*/ 678 w 916"/>
                    <a:gd name="T37" fmla="*/ 10 h 768"/>
                    <a:gd name="T38" fmla="*/ 594 w 916"/>
                    <a:gd name="T39" fmla="*/ 82 h 768"/>
                    <a:gd name="T40" fmla="*/ 540 w 916"/>
                    <a:gd name="T41" fmla="*/ 186 h 768"/>
                    <a:gd name="T42" fmla="*/ 514 w 916"/>
                    <a:gd name="T43" fmla="*/ 366 h 768"/>
                    <a:gd name="T44" fmla="*/ 502 w 916"/>
                    <a:gd name="T45" fmla="*/ 424 h 768"/>
                    <a:gd name="T46" fmla="*/ 496 w 916"/>
                    <a:gd name="T47" fmla="*/ 412 h 768"/>
                    <a:gd name="T48" fmla="*/ 486 w 916"/>
                    <a:gd name="T49" fmla="*/ 412 h 768"/>
                    <a:gd name="T50" fmla="*/ 478 w 916"/>
                    <a:gd name="T51" fmla="*/ 416 h 768"/>
                    <a:gd name="T52" fmla="*/ 476 w 916"/>
                    <a:gd name="T53" fmla="*/ 422 h 768"/>
                    <a:gd name="T54" fmla="*/ 468 w 916"/>
                    <a:gd name="T55" fmla="*/ 432 h 768"/>
                    <a:gd name="T56" fmla="*/ 474 w 916"/>
                    <a:gd name="T57" fmla="*/ 454 h 768"/>
                    <a:gd name="T58" fmla="*/ 380 w 916"/>
                    <a:gd name="T59" fmla="*/ 406 h 768"/>
                    <a:gd name="T60" fmla="*/ 222 w 916"/>
                    <a:gd name="T61" fmla="*/ 362 h 768"/>
                    <a:gd name="T62" fmla="*/ 108 w 916"/>
                    <a:gd name="T63" fmla="*/ 370 h 768"/>
                    <a:gd name="T64" fmla="*/ 0 w 916"/>
                    <a:gd name="T65" fmla="*/ 436 h 768"/>
                    <a:gd name="T66" fmla="*/ 44 w 916"/>
                    <a:gd name="T67" fmla="*/ 504 h 768"/>
                    <a:gd name="T68" fmla="*/ 70 w 916"/>
                    <a:gd name="T69" fmla="*/ 514 h 768"/>
                    <a:gd name="T70" fmla="*/ 96 w 916"/>
                    <a:gd name="T71" fmla="*/ 522 h 768"/>
                    <a:gd name="T72" fmla="*/ 126 w 916"/>
                    <a:gd name="T73" fmla="*/ 536 h 768"/>
                    <a:gd name="T74" fmla="*/ 150 w 916"/>
                    <a:gd name="T75" fmla="*/ 558 h 768"/>
                    <a:gd name="T76" fmla="*/ 172 w 916"/>
                    <a:gd name="T77" fmla="*/ 572 h 768"/>
                    <a:gd name="T78" fmla="*/ 192 w 916"/>
                    <a:gd name="T79" fmla="*/ 594 h 768"/>
                    <a:gd name="T80" fmla="*/ 210 w 916"/>
                    <a:gd name="T81" fmla="*/ 608 h 768"/>
                    <a:gd name="T82" fmla="*/ 258 w 916"/>
                    <a:gd name="T83" fmla="*/ 632 h 768"/>
                    <a:gd name="T84" fmla="*/ 320 w 916"/>
                    <a:gd name="T85" fmla="*/ 610 h 768"/>
                    <a:gd name="T86" fmla="*/ 368 w 916"/>
                    <a:gd name="T87" fmla="*/ 604 h 768"/>
                    <a:gd name="T88" fmla="*/ 342 w 916"/>
                    <a:gd name="T89" fmla="*/ 692 h 768"/>
                    <a:gd name="T90" fmla="*/ 384 w 916"/>
                    <a:gd name="T91" fmla="*/ 724 h 768"/>
                    <a:gd name="T92" fmla="*/ 440 w 916"/>
                    <a:gd name="T93" fmla="*/ 740 h 768"/>
                    <a:gd name="T94" fmla="*/ 462 w 916"/>
                    <a:gd name="T95" fmla="*/ 754 h 768"/>
                    <a:gd name="T96" fmla="*/ 500 w 916"/>
                    <a:gd name="T97" fmla="*/ 764 h 768"/>
                    <a:gd name="T98" fmla="*/ 584 w 916"/>
                    <a:gd name="T99" fmla="*/ 736 h 768"/>
                    <a:gd name="T100" fmla="*/ 530 w 916"/>
                    <a:gd name="T101" fmla="*/ 578 h 768"/>
                    <a:gd name="T102" fmla="*/ 558 w 916"/>
                    <a:gd name="T103" fmla="*/ 594 h 768"/>
                    <a:gd name="T104" fmla="*/ 590 w 916"/>
                    <a:gd name="T105" fmla="*/ 648 h 768"/>
                    <a:gd name="T106" fmla="*/ 646 w 916"/>
                    <a:gd name="T107" fmla="*/ 688 h 768"/>
                    <a:gd name="T108" fmla="*/ 624 w 916"/>
                    <a:gd name="T109" fmla="*/ 616 h 768"/>
                    <a:gd name="T110" fmla="*/ 584 w 916"/>
                    <a:gd name="T111" fmla="*/ 550 h 768"/>
                    <a:gd name="T112" fmla="*/ 598 w 916"/>
                    <a:gd name="T113" fmla="*/ 536 h 768"/>
                    <a:gd name="T114" fmla="*/ 714 w 916"/>
                    <a:gd name="T115" fmla="*/ 658 h 768"/>
                    <a:gd name="T116" fmla="*/ 804 w 916"/>
                    <a:gd name="T117" fmla="*/ 702 h 768"/>
                    <a:gd name="T118" fmla="*/ 836 w 916"/>
                    <a:gd name="T119" fmla="*/ 708 h 768"/>
                    <a:gd name="T120" fmla="*/ 910 w 916"/>
                    <a:gd name="T121" fmla="*/ 736 h 768"/>
                    <a:gd name="T122" fmla="*/ 910 w 916"/>
                    <a:gd name="T123" fmla="*/ 716 h 768"/>
                    <a:gd name="T124" fmla="*/ 878 w 916"/>
                    <a:gd name="T125" fmla="*/ 688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16" h="768">
                      <a:moveTo>
                        <a:pt x="878" y="688"/>
                      </a:moveTo>
                      <a:lnTo>
                        <a:pt x="878" y="688"/>
                      </a:lnTo>
                      <a:lnTo>
                        <a:pt x="868" y="682"/>
                      </a:lnTo>
                      <a:lnTo>
                        <a:pt x="856" y="678"/>
                      </a:lnTo>
                      <a:lnTo>
                        <a:pt x="838" y="674"/>
                      </a:lnTo>
                      <a:lnTo>
                        <a:pt x="838" y="674"/>
                      </a:lnTo>
                      <a:lnTo>
                        <a:pt x="828" y="672"/>
                      </a:lnTo>
                      <a:lnTo>
                        <a:pt x="818" y="666"/>
                      </a:lnTo>
                      <a:lnTo>
                        <a:pt x="810" y="660"/>
                      </a:lnTo>
                      <a:lnTo>
                        <a:pt x="802" y="652"/>
                      </a:lnTo>
                      <a:lnTo>
                        <a:pt x="792" y="640"/>
                      </a:lnTo>
                      <a:lnTo>
                        <a:pt x="790" y="634"/>
                      </a:lnTo>
                      <a:lnTo>
                        <a:pt x="790" y="634"/>
                      </a:lnTo>
                      <a:lnTo>
                        <a:pt x="786" y="630"/>
                      </a:lnTo>
                      <a:lnTo>
                        <a:pt x="780" y="616"/>
                      </a:lnTo>
                      <a:lnTo>
                        <a:pt x="776" y="602"/>
                      </a:lnTo>
                      <a:lnTo>
                        <a:pt x="778" y="596"/>
                      </a:lnTo>
                      <a:lnTo>
                        <a:pt x="780" y="590"/>
                      </a:lnTo>
                      <a:lnTo>
                        <a:pt x="780" y="590"/>
                      </a:lnTo>
                      <a:lnTo>
                        <a:pt x="784" y="586"/>
                      </a:lnTo>
                      <a:lnTo>
                        <a:pt x="786" y="582"/>
                      </a:lnTo>
                      <a:lnTo>
                        <a:pt x="786" y="570"/>
                      </a:lnTo>
                      <a:lnTo>
                        <a:pt x="786" y="556"/>
                      </a:lnTo>
                      <a:lnTo>
                        <a:pt x="786" y="556"/>
                      </a:lnTo>
                      <a:lnTo>
                        <a:pt x="784" y="554"/>
                      </a:lnTo>
                      <a:lnTo>
                        <a:pt x="782" y="548"/>
                      </a:lnTo>
                      <a:lnTo>
                        <a:pt x="780" y="544"/>
                      </a:lnTo>
                      <a:lnTo>
                        <a:pt x="782" y="538"/>
                      </a:lnTo>
                      <a:lnTo>
                        <a:pt x="784" y="532"/>
                      </a:lnTo>
                      <a:lnTo>
                        <a:pt x="788" y="524"/>
                      </a:lnTo>
                      <a:lnTo>
                        <a:pt x="788" y="524"/>
                      </a:lnTo>
                      <a:lnTo>
                        <a:pt x="792" y="514"/>
                      </a:lnTo>
                      <a:lnTo>
                        <a:pt x="794" y="502"/>
                      </a:lnTo>
                      <a:lnTo>
                        <a:pt x="794" y="488"/>
                      </a:lnTo>
                      <a:lnTo>
                        <a:pt x="794" y="474"/>
                      </a:lnTo>
                      <a:lnTo>
                        <a:pt x="790" y="450"/>
                      </a:lnTo>
                      <a:lnTo>
                        <a:pt x="786" y="440"/>
                      </a:lnTo>
                      <a:lnTo>
                        <a:pt x="782" y="426"/>
                      </a:lnTo>
                      <a:lnTo>
                        <a:pt x="782" y="426"/>
                      </a:lnTo>
                      <a:lnTo>
                        <a:pt x="784" y="424"/>
                      </a:lnTo>
                      <a:lnTo>
                        <a:pt x="784" y="422"/>
                      </a:lnTo>
                      <a:lnTo>
                        <a:pt x="782" y="420"/>
                      </a:lnTo>
                      <a:lnTo>
                        <a:pt x="776" y="418"/>
                      </a:lnTo>
                      <a:lnTo>
                        <a:pt x="766" y="414"/>
                      </a:lnTo>
                      <a:lnTo>
                        <a:pt x="722" y="406"/>
                      </a:lnTo>
                      <a:lnTo>
                        <a:pt x="722" y="406"/>
                      </a:lnTo>
                      <a:lnTo>
                        <a:pt x="696" y="404"/>
                      </a:lnTo>
                      <a:lnTo>
                        <a:pt x="666" y="406"/>
                      </a:lnTo>
                      <a:lnTo>
                        <a:pt x="668" y="404"/>
                      </a:lnTo>
                      <a:lnTo>
                        <a:pt x="682" y="392"/>
                      </a:lnTo>
                      <a:lnTo>
                        <a:pt x="704" y="376"/>
                      </a:lnTo>
                      <a:lnTo>
                        <a:pt x="722" y="366"/>
                      </a:lnTo>
                      <a:lnTo>
                        <a:pt x="742" y="354"/>
                      </a:lnTo>
                      <a:lnTo>
                        <a:pt x="758" y="340"/>
                      </a:lnTo>
                      <a:lnTo>
                        <a:pt x="758" y="340"/>
                      </a:lnTo>
                      <a:lnTo>
                        <a:pt x="764" y="332"/>
                      </a:lnTo>
                      <a:lnTo>
                        <a:pt x="768" y="326"/>
                      </a:lnTo>
                      <a:lnTo>
                        <a:pt x="770" y="320"/>
                      </a:lnTo>
                      <a:lnTo>
                        <a:pt x="770" y="320"/>
                      </a:lnTo>
                      <a:lnTo>
                        <a:pt x="770" y="308"/>
                      </a:lnTo>
                      <a:lnTo>
                        <a:pt x="772" y="290"/>
                      </a:lnTo>
                      <a:lnTo>
                        <a:pt x="772" y="290"/>
                      </a:lnTo>
                      <a:lnTo>
                        <a:pt x="772" y="280"/>
                      </a:lnTo>
                      <a:lnTo>
                        <a:pt x="772" y="272"/>
                      </a:lnTo>
                      <a:lnTo>
                        <a:pt x="770" y="266"/>
                      </a:lnTo>
                      <a:lnTo>
                        <a:pt x="770" y="266"/>
                      </a:lnTo>
                      <a:lnTo>
                        <a:pt x="768" y="260"/>
                      </a:lnTo>
                      <a:lnTo>
                        <a:pt x="768" y="254"/>
                      </a:lnTo>
                      <a:lnTo>
                        <a:pt x="768" y="250"/>
                      </a:lnTo>
                      <a:lnTo>
                        <a:pt x="768" y="250"/>
                      </a:lnTo>
                      <a:lnTo>
                        <a:pt x="768" y="244"/>
                      </a:lnTo>
                      <a:lnTo>
                        <a:pt x="768" y="236"/>
                      </a:lnTo>
                      <a:lnTo>
                        <a:pt x="766" y="226"/>
                      </a:lnTo>
                      <a:lnTo>
                        <a:pt x="764" y="222"/>
                      </a:lnTo>
                      <a:lnTo>
                        <a:pt x="760" y="220"/>
                      </a:lnTo>
                      <a:lnTo>
                        <a:pt x="760" y="220"/>
                      </a:lnTo>
                      <a:lnTo>
                        <a:pt x="756" y="216"/>
                      </a:lnTo>
                      <a:lnTo>
                        <a:pt x="756" y="212"/>
                      </a:lnTo>
                      <a:lnTo>
                        <a:pt x="754" y="204"/>
                      </a:lnTo>
                      <a:lnTo>
                        <a:pt x="754" y="204"/>
                      </a:lnTo>
                      <a:lnTo>
                        <a:pt x="756" y="198"/>
                      </a:lnTo>
                      <a:lnTo>
                        <a:pt x="758" y="194"/>
                      </a:lnTo>
                      <a:lnTo>
                        <a:pt x="756" y="190"/>
                      </a:lnTo>
                      <a:lnTo>
                        <a:pt x="756" y="190"/>
                      </a:lnTo>
                      <a:lnTo>
                        <a:pt x="752" y="186"/>
                      </a:lnTo>
                      <a:lnTo>
                        <a:pt x="748" y="180"/>
                      </a:lnTo>
                      <a:lnTo>
                        <a:pt x="744" y="170"/>
                      </a:lnTo>
                      <a:lnTo>
                        <a:pt x="744" y="170"/>
                      </a:lnTo>
                      <a:lnTo>
                        <a:pt x="746" y="160"/>
                      </a:lnTo>
                      <a:lnTo>
                        <a:pt x="746" y="152"/>
                      </a:lnTo>
                      <a:lnTo>
                        <a:pt x="746" y="146"/>
                      </a:lnTo>
                      <a:lnTo>
                        <a:pt x="746" y="146"/>
                      </a:lnTo>
                      <a:lnTo>
                        <a:pt x="746" y="142"/>
                      </a:lnTo>
                      <a:lnTo>
                        <a:pt x="746" y="134"/>
                      </a:lnTo>
                      <a:lnTo>
                        <a:pt x="746" y="126"/>
                      </a:lnTo>
                      <a:lnTo>
                        <a:pt x="750" y="118"/>
                      </a:lnTo>
                      <a:lnTo>
                        <a:pt x="750" y="118"/>
                      </a:lnTo>
                      <a:lnTo>
                        <a:pt x="752" y="112"/>
                      </a:lnTo>
                      <a:lnTo>
                        <a:pt x="752" y="106"/>
                      </a:lnTo>
                      <a:lnTo>
                        <a:pt x="752" y="98"/>
                      </a:lnTo>
                      <a:lnTo>
                        <a:pt x="752" y="98"/>
                      </a:lnTo>
                      <a:lnTo>
                        <a:pt x="752" y="92"/>
                      </a:lnTo>
                      <a:lnTo>
                        <a:pt x="752" y="88"/>
                      </a:lnTo>
                      <a:lnTo>
                        <a:pt x="752" y="84"/>
                      </a:lnTo>
                      <a:lnTo>
                        <a:pt x="752" y="84"/>
                      </a:lnTo>
                      <a:lnTo>
                        <a:pt x="754" y="78"/>
                      </a:lnTo>
                      <a:lnTo>
                        <a:pt x="756" y="72"/>
                      </a:lnTo>
                      <a:lnTo>
                        <a:pt x="756" y="62"/>
                      </a:lnTo>
                      <a:lnTo>
                        <a:pt x="754" y="42"/>
                      </a:lnTo>
                      <a:lnTo>
                        <a:pt x="748" y="24"/>
                      </a:lnTo>
                      <a:lnTo>
                        <a:pt x="740" y="10"/>
                      </a:lnTo>
                      <a:lnTo>
                        <a:pt x="726" y="2"/>
                      </a:lnTo>
                      <a:lnTo>
                        <a:pt x="704" y="0"/>
                      </a:lnTo>
                      <a:lnTo>
                        <a:pt x="678" y="10"/>
                      </a:lnTo>
                      <a:lnTo>
                        <a:pt x="654" y="24"/>
                      </a:lnTo>
                      <a:lnTo>
                        <a:pt x="654" y="24"/>
                      </a:lnTo>
                      <a:lnTo>
                        <a:pt x="648" y="28"/>
                      </a:lnTo>
                      <a:lnTo>
                        <a:pt x="630" y="42"/>
                      </a:lnTo>
                      <a:lnTo>
                        <a:pt x="606" y="66"/>
                      </a:lnTo>
                      <a:lnTo>
                        <a:pt x="594" y="82"/>
                      </a:lnTo>
                      <a:lnTo>
                        <a:pt x="580" y="102"/>
                      </a:lnTo>
                      <a:lnTo>
                        <a:pt x="580" y="102"/>
                      </a:lnTo>
                      <a:lnTo>
                        <a:pt x="568" y="122"/>
                      </a:lnTo>
                      <a:lnTo>
                        <a:pt x="558" y="142"/>
                      </a:lnTo>
                      <a:lnTo>
                        <a:pt x="548" y="164"/>
                      </a:lnTo>
                      <a:lnTo>
                        <a:pt x="540" y="186"/>
                      </a:lnTo>
                      <a:lnTo>
                        <a:pt x="532" y="208"/>
                      </a:lnTo>
                      <a:lnTo>
                        <a:pt x="526" y="232"/>
                      </a:lnTo>
                      <a:lnTo>
                        <a:pt x="518" y="282"/>
                      </a:lnTo>
                      <a:lnTo>
                        <a:pt x="518" y="282"/>
                      </a:lnTo>
                      <a:lnTo>
                        <a:pt x="514" y="324"/>
                      </a:lnTo>
                      <a:lnTo>
                        <a:pt x="514" y="366"/>
                      </a:lnTo>
                      <a:lnTo>
                        <a:pt x="514" y="402"/>
                      </a:lnTo>
                      <a:lnTo>
                        <a:pt x="516" y="430"/>
                      </a:lnTo>
                      <a:lnTo>
                        <a:pt x="516" y="430"/>
                      </a:lnTo>
                      <a:lnTo>
                        <a:pt x="514" y="430"/>
                      </a:lnTo>
                      <a:lnTo>
                        <a:pt x="514" y="430"/>
                      </a:lnTo>
                      <a:lnTo>
                        <a:pt x="502" y="424"/>
                      </a:lnTo>
                      <a:lnTo>
                        <a:pt x="502" y="424"/>
                      </a:lnTo>
                      <a:lnTo>
                        <a:pt x="504" y="420"/>
                      </a:lnTo>
                      <a:lnTo>
                        <a:pt x="502" y="416"/>
                      </a:lnTo>
                      <a:lnTo>
                        <a:pt x="502" y="416"/>
                      </a:lnTo>
                      <a:lnTo>
                        <a:pt x="500" y="414"/>
                      </a:lnTo>
                      <a:lnTo>
                        <a:pt x="496" y="412"/>
                      </a:lnTo>
                      <a:lnTo>
                        <a:pt x="492" y="412"/>
                      </a:lnTo>
                      <a:lnTo>
                        <a:pt x="488" y="414"/>
                      </a:lnTo>
                      <a:lnTo>
                        <a:pt x="488" y="414"/>
                      </a:lnTo>
                      <a:lnTo>
                        <a:pt x="488" y="414"/>
                      </a:lnTo>
                      <a:lnTo>
                        <a:pt x="488" y="412"/>
                      </a:lnTo>
                      <a:lnTo>
                        <a:pt x="486" y="412"/>
                      </a:lnTo>
                      <a:lnTo>
                        <a:pt x="484" y="414"/>
                      </a:lnTo>
                      <a:lnTo>
                        <a:pt x="484" y="414"/>
                      </a:lnTo>
                      <a:lnTo>
                        <a:pt x="480" y="414"/>
                      </a:lnTo>
                      <a:lnTo>
                        <a:pt x="480" y="414"/>
                      </a:lnTo>
                      <a:lnTo>
                        <a:pt x="478" y="414"/>
                      </a:lnTo>
                      <a:lnTo>
                        <a:pt x="478" y="416"/>
                      </a:lnTo>
                      <a:lnTo>
                        <a:pt x="476" y="416"/>
                      </a:lnTo>
                      <a:lnTo>
                        <a:pt x="476" y="418"/>
                      </a:lnTo>
                      <a:lnTo>
                        <a:pt x="474" y="420"/>
                      </a:lnTo>
                      <a:lnTo>
                        <a:pt x="472" y="420"/>
                      </a:lnTo>
                      <a:lnTo>
                        <a:pt x="476" y="422"/>
                      </a:lnTo>
                      <a:lnTo>
                        <a:pt x="476" y="422"/>
                      </a:lnTo>
                      <a:lnTo>
                        <a:pt x="476" y="422"/>
                      </a:lnTo>
                      <a:lnTo>
                        <a:pt x="472" y="424"/>
                      </a:lnTo>
                      <a:lnTo>
                        <a:pt x="472" y="424"/>
                      </a:lnTo>
                      <a:lnTo>
                        <a:pt x="470" y="426"/>
                      </a:lnTo>
                      <a:lnTo>
                        <a:pt x="468" y="430"/>
                      </a:lnTo>
                      <a:lnTo>
                        <a:pt x="468" y="432"/>
                      </a:lnTo>
                      <a:lnTo>
                        <a:pt x="470" y="436"/>
                      </a:lnTo>
                      <a:lnTo>
                        <a:pt x="470" y="436"/>
                      </a:lnTo>
                      <a:lnTo>
                        <a:pt x="474" y="440"/>
                      </a:lnTo>
                      <a:lnTo>
                        <a:pt x="474" y="440"/>
                      </a:lnTo>
                      <a:lnTo>
                        <a:pt x="474" y="448"/>
                      </a:lnTo>
                      <a:lnTo>
                        <a:pt x="474" y="454"/>
                      </a:lnTo>
                      <a:lnTo>
                        <a:pt x="474" y="454"/>
                      </a:lnTo>
                      <a:lnTo>
                        <a:pt x="472" y="456"/>
                      </a:lnTo>
                      <a:lnTo>
                        <a:pt x="472" y="456"/>
                      </a:lnTo>
                      <a:lnTo>
                        <a:pt x="448" y="442"/>
                      </a:lnTo>
                      <a:lnTo>
                        <a:pt x="416" y="424"/>
                      </a:lnTo>
                      <a:lnTo>
                        <a:pt x="380" y="406"/>
                      </a:lnTo>
                      <a:lnTo>
                        <a:pt x="340" y="390"/>
                      </a:lnTo>
                      <a:lnTo>
                        <a:pt x="340" y="390"/>
                      </a:lnTo>
                      <a:lnTo>
                        <a:pt x="292" y="374"/>
                      </a:lnTo>
                      <a:lnTo>
                        <a:pt x="268" y="368"/>
                      </a:lnTo>
                      <a:lnTo>
                        <a:pt x="244" y="364"/>
                      </a:lnTo>
                      <a:lnTo>
                        <a:pt x="222" y="362"/>
                      </a:lnTo>
                      <a:lnTo>
                        <a:pt x="198" y="360"/>
                      </a:lnTo>
                      <a:lnTo>
                        <a:pt x="176" y="360"/>
                      </a:lnTo>
                      <a:lnTo>
                        <a:pt x="152" y="362"/>
                      </a:lnTo>
                      <a:lnTo>
                        <a:pt x="152" y="362"/>
                      </a:lnTo>
                      <a:lnTo>
                        <a:pt x="130" y="366"/>
                      </a:lnTo>
                      <a:lnTo>
                        <a:pt x="108" y="370"/>
                      </a:lnTo>
                      <a:lnTo>
                        <a:pt x="76" y="380"/>
                      </a:lnTo>
                      <a:lnTo>
                        <a:pt x="56" y="388"/>
                      </a:lnTo>
                      <a:lnTo>
                        <a:pt x="48" y="392"/>
                      </a:lnTo>
                      <a:lnTo>
                        <a:pt x="24" y="408"/>
                      </a:lnTo>
                      <a:lnTo>
                        <a:pt x="4" y="426"/>
                      </a:lnTo>
                      <a:lnTo>
                        <a:pt x="0" y="436"/>
                      </a:lnTo>
                      <a:lnTo>
                        <a:pt x="0" y="466"/>
                      </a:lnTo>
                      <a:lnTo>
                        <a:pt x="4" y="476"/>
                      </a:lnTo>
                      <a:lnTo>
                        <a:pt x="18" y="488"/>
                      </a:lnTo>
                      <a:lnTo>
                        <a:pt x="36" y="500"/>
                      </a:lnTo>
                      <a:lnTo>
                        <a:pt x="36" y="500"/>
                      </a:lnTo>
                      <a:lnTo>
                        <a:pt x="44" y="504"/>
                      </a:lnTo>
                      <a:lnTo>
                        <a:pt x="50" y="506"/>
                      </a:lnTo>
                      <a:lnTo>
                        <a:pt x="56" y="506"/>
                      </a:lnTo>
                      <a:lnTo>
                        <a:pt x="56" y="506"/>
                      </a:lnTo>
                      <a:lnTo>
                        <a:pt x="60" y="508"/>
                      </a:lnTo>
                      <a:lnTo>
                        <a:pt x="64" y="510"/>
                      </a:lnTo>
                      <a:lnTo>
                        <a:pt x="70" y="514"/>
                      </a:lnTo>
                      <a:lnTo>
                        <a:pt x="70" y="514"/>
                      </a:lnTo>
                      <a:lnTo>
                        <a:pt x="76" y="518"/>
                      </a:lnTo>
                      <a:lnTo>
                        <a:pt x="82" y="520"/>
                      </a:lnTo>
                      <a:lnTo>
                        <a:pt x="90" y="520"/>
                      </a:lnTo>
                      <a:lnTo>
                        <a:pt x="90" y="520"/>
                      </a:lnTo>
                      <a:lnTo>
                        <a:pt x="96" y="522"/>
                      </a:lnTo>
                      <a:lnTo>
                        <a:pt x="104" y="524"/>
                      </a:lnTo>
                      <a:lnTo>
                        <a:pt x="112" y="528"/>
                      </a:lnTo>
                      <a:lnTo>
                        <a:pt x="116" y="530"/>
                      </a:lnTo>
                      <a:lnTo>
                        <a:pt x="116" y="530"/>
                      </a:lnTo>
                      <a:lnTo>
                        <a:pt x="120" y="534"/>
                      </a:lnTo>
                      <a:lnTo>
                        <a:pt x="126" y="536"/>
                      </a:lnTo>
                      <a:lnTo>
                        <a:pt x="136" y="540"/>
                      </a:lnTo>
                      <a:lnTo>
                        <a:pt x="136" y="540"/>
                      </a:lnTo>
                      <a:lnTo>
                        <a:pt x="144" y="548"/>
                      </a:lnTo>
                      <a:lnTo>
                        <a:pt x="148" y="554"/>
                      </a:lnTo>
                      <a:lnTo>
                        <a:pt x="150" y="558"/>
                      </a:lnTo>
                      <a:lnTo>
                        <a:pt x="150" y="558"/>
                      </a:lnTo>
                      <a:lnTo>
                        <a:pt x="152" y="562"/>
                      </a:lnTo>
                      <a:lnTo>
                        <a:pt x="156" y="564"/>
                      </a:lnTo>
                      <a:lnTo>
                        <a:pt x="162" y="564"/>
                      </a:lnTo>
                      <a:lnTo>
                        <a:pt x="162" y="564"/>
                      </a:lnTo>
                      <a:lnTo>
                        <a:pt x="168" y="568"/>
                      </a:lnTo>
                      <a:lnTo>
                        <a:pt x="172" y="572"/>
                      </a:lnTo>
                      <a:lnTo>
                        <a:pt x="174" y="578"/>
                      </a:lnTo>
                      <a:lnTo>
                        <a:pt x="174" y="578"/>
                      </a:lnTo>
                      <a:lnTo>
                        <a:pt x="176" y="580"/>
                      </a:lnTo>
                      <a:lnTo>
                        <a:pt x="178" y="584"/>
                      </a:lnTo>
                      <a:lnTo>
                        <a:pt x="184" y="590"/>
                      </a:lnTo>
                      <a:lnTo>
                        <a:pt x="192" y="594"/>
                      </a:lnTo>
                      <a:lnTo>
                        <a:pt x="196" y="596"/>
                      </a:lnTo>
                      <a:lnTo>
                        <a:pt x="196" y="596"/>
                      </a:lnTo>
                      <a:lnTo>
                        <a:pt x="200" y="598"/>
                      </a:lnTo>
                      <a:lnTo>
                        <a:pt x="204" y="602"/>
                      </a:lnTo>
                      <a:lnTo>
                        <a:pt x="210" y="608"/>
                      </a:lnTo>
                      <a:lnTo>
                        <a:pt x="210" y="608"/>
                      </a:lnTo>
                      <a:lnTo>
                        <a:pt x="214" y="610"/>
                      </a:lnTo>
                      <a:lnTo>
                        <a:pt x="222" y="614"/>
                      </a:lnTo>
                      <a:lnTo>
                        <a:pt x="232" y="620"/>
                      </a:lnTo>
                      <a:lnTo>
                        <a:pt x="232" y="620"/>
                      </a:lnTo>
                      <a:lnTo>
                        <a:pt x="248" y="626"/>
                      </a:lnTo>
                      <a:lnTo>
                        <a:pt x="258" y="632"/>
                      </a:lnTo>
                      <a:lnTo>
                        <a:pt x="258" y="632"/>
                      </a:lnTo>
                      <a:lnTo>
                        <a:pt x="264" y="632"/>
                      </a:lnTo>
                      <a:lnTo>
                        <a:pt x="272" y="632"/>
                      </a:lnTo>
                      <a:lnTo>
                        <a:pt x="282" y="630"/>
                      </a:lnTo>
                      <a:lnTo>
                        <a:pt x="302" y="622"/>
                      </a:lnTo>
                      <a:lnTo>
                        <a:pt x="320" y="610"/>
                      </a:lnTo>
                      <a:lnTo>
                        <a:pt x="338" y="600"/>
                      </a:lnTo>
                      <a:lnTo>
                        <a:pt x="364" y="586"/>
                      </a:lnTo>
                      <a:lnTo>
                        <a:pt x="380" y="580"/>
                      </a:lnTo>
                      <a:lnTo>
                        <a:pt x="382" y="578"/>
                      </a:lnTo>
                      <a:lnTo>
                        <a:pt x="382" y="578"/>
                      </a:lnTo>
                      <a:lnTo>
                        <a:pt x="368" y="604"/>
                      </a:lnTo>
                      <a:lnTo>
                        <a:pt x="358" y="628"/>
                      </a:lnTo>
                      <a:lnTo>
                        <a:pt x="358" y="628"/>
                      </a:lnTo>
                      <a:lnTo>
                        <a:pt x="344" y="670"/>
                      </a:lnTo>
                      <a:lnTo>
                        <a:pt x="342" y="682"/>
                      </a:lnTo>
                      <a:lnTo>
                        <a:pt x="342" y="688"/>
                      </a:lnTo>
                      <a:lnTo>
                        <a:pt x="342" y="692"/>
                      </a:lnTo>
                      <a:lnTo>
                        <a:pt x="344" y="692"/>
                      </a:lnTo>
                      <a:lnTo>
                        <a:pt x="346" y="692"/>
                      </a:lnTo>
                      <a:lnTo>
                        <a:pt x="358" y="702"/>
                      </a:lnTo>
                      <a:lnTo>
                        <a:pt x="358" y="702"/>
                      </a:lnTo>
                      <a:lnTo>
                        <a:pt x="366" y="708"/>
                      </a:lnTo>
                      <a:lnTo>
                        <a:pt x="384" y="724"/>
                      </a:lnTo>
                      <a:lnTo>
                        <a:pt x="396" y="730"/>
                      </a:lnTo>
                      <a:lnTo>
                        <a:pt x="410" y="738"/>
                      </a:lnTo>
                      <a:lnTo>
                        <a:pt x="420" y="740"/>
                      </a:lnTo>
                      <a:lnTo>
                        <a:pt x="432" y="742"/>
                      </a:lnTo>
                      <a:lnTo>
                        <a:pt x="432" y="742"/>
                      </a:lnTo>
                      <a:lnTo>
                        <a:pt x="440" y="740"/>
                      </a:lnTo>
                      <a:lnTo>
                        <a:pt x="446" y="742"/>
                      </a:lnTo>
                      <a:lnTo>
                        <a:pt x="452" y="744"/>
                      </a:lnTo>
                      <a:lnTo>
                        <a:pt x="456" y="746"/>
                      </a:lnTo>
                      <a:lnTo>
                        <a:pt x="460" y="752"/>
                      </a:lnTo>
                      <a:lnTo>
                        <a:pt x="462" y="754"/>
                      </a:lnTo>
                      <a:lnTo>
                        <a:pt x="462" y="754"/>
                      </a:lnTo>
                      <a:lnTo>
                        <a:pt x="472" y="762"/>
                      </a:lnTo>
                      <a:lnTo>
                        <a:pt x="484" y="766"/>
                      </a:lnTo>
                      <a:lnTo>
                        <a:pt x="488" y="766"/>
                      </a:lnTo>
                      <a:lnTo>
                        <a:pt x="494" y="764"/>
                      </a:lnTo>
                      <a:lnTo>
                        <a:pt x="494" y="764"/>
                      </a:lnTo>
                      <a:lnTo>
                        <a:pt x="500" y="764"/>
                      </a:lnTo>
                      <a:lnTo>
                        <a:pt x="506" y="768"/>
                      </a:lnTo>
                      <a:lnTo>
                        <a:pt x="588" y="768"/>
                      </a:lnTo>
                      <a:lnTo>
                        <a:pt x="588" y="768"/>
                      </a:lnTo>
                      <a:lnTo>
                        <a:pt x="586" y="750"/>
                      </a:lnTo>
                      <a:lnTo>
                        <a:pt x="584" y="736"/>
                      </a:lnTo>
                      <a:lnTo>
                        <a:pt x="584" y="736"/>
                      </a:lnTo>
                      <a:lnTo>
                        <a:pt x="552" y="654"/>
                      </a:lnTo>
                      <a:lnTo>
                        <a:pt x="534" y="602"/>
                      </a:lnTo>
                      <a:lnTo>
                        <a:pt x="530" y="586"/>
                      </a:lnTo>
                      <a:lnTo>
                        <a:pt x="530" y="580"/>
                      </a:lnTo>
                      <a:lnTo>
                        <a:pt x="530" y="578"/>
                      </a:lnTo>
                      <a:lnTo>
                        <a:pt x="530" y="578"/>
                      </a:lnTo>
                      <a:lnTo>
                        <a:pt x="534" y="574"/>
                      </a:lnTo>
                      <a:lnTo>
                        <a:pt x="536" y="566"/>
                      </a:lnTo>
                      <a:lnTo>
                        <a:pt x="538" y="548"/>
                      </a:lnTo>
                      <a:lnTo>
                        <a:pt x="548" y="572"/>
                      </a:lnTo>
                      <a:lnTo>
                        <a:pt x="554" y="580"/>
                      </a:lnTo>
                      <a:lnTo>
                        <a:pt x="558" y="594"/>
                      </a:lnTo>
                      <a:lnTo>
                        <a:pt x="568" y="610"/>
                      </a:lnTo>
                      <a:lnTo>
                        <a:pt x="570" y="614"/>
                      </a:lnTo>
                      <a:lnTo>
                        <a:pt x="584" y="638"/>
                      </a:lnTo>
                      <a:lnTo>
                        <a:pt x="590" y="638"/>
                      </a:lnTo>
                      <a:lnTo>
                        <a:pt x="592" y="642"/>
                      </a:lnTo>
                      <a:lnTo>
                        <a:pt x="590" y="648"/>
                      </a:lnTo>
                      <a:lnTo>
                        <a:pt x="598" y="658"/>
                      </a:lnTo>
                      <a:lnTo>
                        <a:pt x="608" y="676"/>
                      </a:lnTo>
                      <a:lnTo>
                        <a:pt x="626" y="688"/>
                      </a:lnTo>
                      <a:lnTo>
                        <a:pt x="642" y="690"/>
                      </a:lnTo>
                      <a:lnTo>
                        <a:pt x="638" y="678"/>
                      </a:lnTo>
                      <a:lnTo>
                        <a:pt x="646" y="688"/>
                      </a:lnTo>
                      <a:lnTo>
                        <a:pt x="650" y="672"/>
                      </a:lnTo>
                      <a:lnTo>
                        <a:pt x="648" y="652"/>
                      </a:lnTo>
                      <a:lnTo>
                        <a:pt x="638" y="634"/>
                      </a:lnTo>
                      <a:lnTo>
                        <a:pt x="632" y="622"/>
                      </a:lnTo>
                      <a:lnTo>
                        <a:pt x="626" y="620"/>
                      </a:lnTo>
                      <a:lnTo>
                        <a:pt x="624" y="616"/>
                      </a:lnTo>
                      <a:lnTo>
                        <a:pt x="626" y="612"/>
                      </a:lnTo>
                      <a:lnTo>
                        <a:pt x="612" y="590"/>
                      </a:lnTo>
                      <a:lnTo>
                        <a:pt x="608" y="584"/>
                      </a:lnTo>
                      <a:lnTo>
                        <a:pt x="598" y="568"/>
                      </a:lnTo>
                      <a:lnTo>
                        <a:pt x="588" y="560"/>
                      </a:lnTo>
                      <a:lnTo>
                        <a:pt x="584" y="550"/>
                      </a:lnTo>
                      <a:lnTo>
                        <a:pt x="568" y="530"/>
                      </a:lnTo>
                      <a:lnTo>
                        <a:pt x="568" y="530"/>
                      </a:lnTo>
                      <a:lnTo>
                        <a:pt x="586" y="536"/>
                      </a:lnTo>
                      <a:lnTo>
                        <a:pt x="592" y="538"/>
                      </a:lnTo>
                      <a:lnTo>
                        <a:pt x="598" y="536"/>
                      </a:lnTo>
                      <a:lnTo>
                        <a:pt x="598" y="536"/>
                      </a:lnTo>
                      <a:lnTo>
                        <a:pt x="600" y="538"/>
                      </a:lnTo>
                      <a:lnTo>
                        <a:pt x="604" y="540"/>
                      </a:lnTo>
                      <a:lnTo>
                        <a:pt x="618" y="552"/>
                      </a:lnTo>
                      <a:lnTo>
                        <a:pt x="654" y="590"/>
                      </a:lnTo>
                      <a:lnTo>
                        <a:pt x="714" y="658"/>
                      </a:lnTo>
                      <a:lnTo>
                        <a:pt x="714" y="658"/>
                      </a:lnTo>
                      <a:lnTo>
                        <a:pt x="724" y="666"/>
                      </a:lnTo>
                      <a:lnTo>
                        <a:pt x="740" y="676"/>
                      </a:lnTo>
                      <a:lnTo>
                        <a:pt x="770" y="692"/>
                      </a:lnTo>
                      <a:lnTo>
                        <a:pt x="770" y="692"/>
                      </a:lnTo>
                      <a:lnTo>
                        <a:pt x="792" y="698"/>
                      </a:lnTo>
                      <a:lnTo>
                        <a:pt x="804" y="702"/>
                      </a:lnTo>
                      <a:lnTo>
                        <a:pt x="804" y="702"/>
                      </a:lnTo>
                      <a:lnTo>
                        <a:pt x="814" y="706"/>
                      </a:lnTo>
                      <a:lnTo>
                        <a:pt x="822" y="708"/>
                      </a:lnTo>
                      <a:lnTo>
                        <a:pt x="830" y="708"/>
                      </a:lnTo>
                      <a:lnTo>
                        <a:pt x="830" y="708"/>
                      </a:lnTo>
                      <a:lnTo>
                        <a:pt x="836" y="708"/>
                      </a:lnTo>
                      <a:lnTo>
                        <a:pt x="842" y="708"/>
                      </a:lnTo>
                      <a:lnTo>
                        <a:pt x="848" y="710"/>
                      </a:lnTo>
                      <a:lnTo>
                        <a:pt x="852" y="722"/>
                      </a:lnTo>
                      <a:lnTo>
                        <a:pt x="904" y="736"/>
                      </a:lnTo>
                      <a:lnTo>
                        <a:pt x="904" y="736"/>
                      </a:lnTo>
                      <a:lnTo>
                        <a:pt x="910" y="736"/>
                      </a:lnTo>
                      <a:lnTo>
                        <a:pt x="914" y="734"/>
                      </a:lnTo>
                      <a:lnTo>
                        <a:pt x="916" y="732"/>
                      </a:lnTo>
                      <a:lnTo>
                        <a:pt x="916" y="730"/>
                      </a:lnTo>
                      <a:lnTo>
                        <a:pt x="916" y="730"/>
                      </a:lnTo>
                      <a:lnTo>
                        <a:pt x="914" y="722"/>
                      </a:lnTo>
                      <a:lnTo>
                        <a:pt x="910" y="716"/>
                      </a:lnTo>
                      <a:lnTo>
                        <a:pt x="898" y="700"/>
                      </a:lnTo>
                      <a:lnTo>
                        <a:pt x="898" y="700"/>
                      </a:lnTo>
                      <a:lnTo>
                        <a:pt x="892" y="694"/>
                      </a:lnTo>
                      <a:lnTo>
                        <a:pt x="884" y="690"/>
                      </a:lnTo>
                      <a:lnTo>
                        <a:pt x="878" y="688"/>
                      </a:lnTo>
                      <a:lnTo>
                        <a:pt x="878" y="688"/>
                      </a:lnTo>
                      <a:close/>
                      <a:moveTo>
                        <a:pt x="478" y="422"/>
                      </a:moveTo>
                      <a:lnTo>
                        <a:pt x="478" y="422"/>
                      </a:lnTo>
                      <a:lnTo>
                        <a:pt x="478" y="422"/>
                      </a:lnTo>
                      <a:lnTo>
                        <a:pt x="478" y="420"/>
                      </a:lnTo>
                      <a:lnTo>
                        <a:pt x="478" y="422"/>
                      </a:lnTo>
                      <a:close/>
                    </a:path>
                  </a:pathLst>
                </a:custGeom>
                <a:grpFill/>
                <a:ln w="9525">
                  <a:noFill/>
                  <a:round/>
                  <a:headEnd/>
                  <a:tailEnd/>
                </a:ln>
                <a:effectLst>
                  <a:glow rad="38100">
                    <a:schemeClr val="bg2">
                      <a:lumMod val="60000"/>
                      <a:lumOff val="40000"/>
                      <a:alpha val="19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grpSp>
          <p:nvGrpSpPr>
            <p:cNvPr id="138" name="Group 715"/>
            <p:cNvGrpSpPr/>
            <p:nvPr/>
          </p:nvGrpSpPr>
          <p:grpSpPr>
            <a:xfrm>
              <a:off x="2" y="-16"/>
              <a:ext cx="9252335" cy="6787414"/>
              <a:chOff x="2" y="-16"/>
              <a:chExt cx="9252335" cy="6787414"/>
            </a:xfrm>
          </p:grpSpPr>
          <p:grpSp>
            <p:nvGrpSpPr>
              <p:cNvPr id="139" name="Group 129"/>
              <p:cNvGrpSpPr>
                <a:grpSpLocks noChangeAspect="1"/>
              </p:cNvGrpSpPr>
              <p:nvPr/>
            </p:nvGrpSpPr>
            <p:grpSpPr>
              <a:xfrm rot="20119239">
                <a:off x="7445117" y="3056828"/>
                <a:ext cx="1807220" cy="3062371"/>
                <a:chOff x="2048564" y="457200"/>
                <a:chExt cx="6368361" cy="10791417"/>
              </a:xfrm>
              <a:solidFill>
                <a:schemeClr val="bg2">
                  <a:lumMod val="60000"/>
                  <a:lumOff val="40000"/>
                  <a:alpha val="18000"/>
                </a:schemeClr>
              </a:solidFill>
            </p:grpSpPr>
            <p:sp>
              <p:nvSpPr>
                <p:cNvPr id="175"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6"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7"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8"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solidFill>
                  <a:schemeClr val="bg2">
                    <a:lumMod val="60000"/>
                    <a:lumOff val="40000"/>
                    <a:alpha val="21000"/>
                  </a:schemeClr>
                </a:solidFill>
                <a:ln w="9525">
                  <a:noFill/>
                  <a:round/>
                  <a:headEnd/>
                  <a:tailEnd/>
                </a:ln>
                <a:effectLst>
                  <a:glow rad="50800">
                    <a:schemeClr val="bg2">
                      <a:lumMod val="60000"/>
                      <a:lumOff val="40000"/>
                      <a:alpha val="3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126" name="Freeform 89"/>
                <p:cNvSpPr>
                  <a:spLocks noEditPoints="1"/>
                </p:cNvSpPr>
                <p:nvPr/>
              </p:nvSpPr>
              <p:spPr bwMode="auto">
                <a:xfrm rot="2303669">
                  <a:off x="2048564" y="7997672"/>
                  <a:ext cx="3812097" cy="325094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solidFill>
                  <a:schemeClr val="bg2">
                    <a:lumMod val="60000"/>
                    <a:lumOff val="40000"/>
                    <a:alpha val="72000"/>
                  </a:schemeClr>
                </a:solidFill>
                <a:ln>
                  <a:noFill/>
                </a:ln>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0" name="Group 134"/>
              <p:cNvGrpSpPr>
                <a:grpSpLocks noChangeAspect="1"/>
              </p:cNvGrpSpPr>
              <p:nvPr/>
            </p:nvGrpSpPr>
            <p:grpSpPr>
              <a:xfrm rot="1992353">
                <a:off x="7040279" y="5528388"/>
                <a:ext cx="986817" cy="1259010"/>
                <a:chOff x="1025626" y="1216025"/>
                <a:chExt cx="3317877" cy="4233024"/>
              </a:xfrm>
              <a:solidFill>
                <a:schemeClr val="bg2">
                  <a:lumMod val="60000"/>
                  <a:lumOff val="40000"/>
                  <a:alpha val="18000"/>
                </a:schemeClr>
              </a:solidFill>
            </p:grpSpPr>
            <p:sp>
              <p:nvSpPr>
                <p:cNvPr id="172"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4" name="Freeform 82"/>
                <p:cNvSpPr>
                  <a:spLocks noEditPoints="1"/>
                </p:cNvSpPr>
                <p:nvPr/>
              </p:nvSpPr>
              <p:spPr bwMode="auto">
                <a:xfrm rot="20200629">
                  <a:off x="1025626" y="2728077"/>
                  <a:ext cx="3317877" cy="2720972"/>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solidFill>
                  <a:schemeClr val="tx2">
                    <a:lumMod val="60000"/>
                    <a:lumOff val="40000"/>
                    <a:alpha val="10000"/>
                  </a:schemeClr>
                </a:solidFill>
                <a:ln w="9525">
                  <a:solidFill>
                    <a:schemeClr val="tx2">
                      <a:lumMod val="60000"/>
                      <a:lumOff val="40000"/>
                      <a:alpha val="9000"/>
                    </a:schemeClr>
                  </a:solidFill>
                  <a:round/>
                  <a:headEnd/>
                  <a:tailEnd/>
                </a:ln>
                <a:effectLst>
                  <a:glow rad="63500">
                    <a:schemeClr val="tx2">
                      <a:lumMod val="60000"/>
                      <a:lumOff val="40000"/>
                      <a:alpha val="28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41" name="Group 154"/>
              <p:cNvGrpSpPr>
                <a:grpSpLocks noChangeAspect="1"/>
              </p:cNvGrpSpPr>
              <p:nvPr/>
            </p:nvGrpSpPr>
            <p:grpSpPr>
              <a:xfrm rot="2047758">
                <a:off x="6509445" y="1366517"/>
                <a:ext cx="1457110" cy="1131216"/>
                <a:chOff x="381000" y="3581400"/>
                <a:chExt cx="3435350" cy="2667000"/>
              </a:xfrm>
              <a:solidFill>
                <a:schemeClr val="bg2">
                  <a:lumMod val="60000"/>
                  <a:lumOff val="40000"/>
                  <a:alpha val="18000"/>
                </a:schemeClr>
              </a:solidFill>
            </p:grpSpPr>
            <p:sp>
              <p:nvSpPr>
                <p:cNvPr id="167"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8"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9"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0" name="Freeform 75"/>
                <p:cNvSpPr>
                  <a:spLocks noEditPoints="1"/>
                </p:cNvSpPr>
                <p:nvPr/>
              </p:nvSpPr>
              <p:spPr bwMode="auto">
                <a:xfrm>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solidFill>
                  <a:schemeClr val="bg2">
                    <a:lumMod val="60000"/>
                    <a:lumOff val="40000"/>
                    <a:alpha val="18000"/>
                  </a:schemeClr>
                </a:solidFill>
                <a:ln w="9525">
                  <a:solidFill>
                    <a:schemeClr val="bg2">
                      <a:lumMod val="60000"/>
                      <a:lumOff val="40000"/>
                      <a:alpha val="19000"/>
                    </a:schemeClr>
                  </a:solidFill>
                  <a:round/>
                  <a:headEnd/>
                  <a:tailEnd/>
                </a:ln>
                <a:effectLst>
                  <a:glow rad="63500">
                    <a:schemeClr val="bg2">
                      <a:lumMod val="60000"/>
                      <a:lumOff val="40000"/>
                      <a:alpha val="18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42" name="Group 164"/>
              <p:cNvGrpSpPr>
                <a:grpSpLocks noChangeAspect="1"/>
              </p:cNvGrpSpPr>
              <p:nvPr/>
            </p:nvGrpSpPr>
            <p:grpSpPr>
              <a:xfrm rot="20120039">
                <a:off x="8188924" y="3823923"/>
                <a:ext cx="960037" cy="745321"/>
                <a:chOff x="381000" y="3581400"/>
                <a:chExt cx="3435350" cy="2667000"/>
              </a:xfrm>
              <a:solidFill>
                <a:schemeClr val="bg2">
                  <a:lumMod val="60000"/>
                  <a:lumOff val="40000"/>
                  <a:alpha val="18000"/>
                </a:schemeClr>
              </a:solidFill>
            </p:grpSpPr>
            <p:sp>
              <p:nvSpPr>
                <p:cNvPr id="163"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4"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5"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75"/>
                <p:cNvSpPr>
                  <a:spLocks noEditPoints="1"/>
                </p:cNvSpPr>
                <p:nvPr/>
              </p:nvSpPr>
              <p:spPr bwMode="auto">
                <a:xfrm rot="813286">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solidFill>
                  <a:schemeClr val="bg2">
                    <a:lumMod val="60000"/>
                    <a:lumOff val="40000"/>
                    <a:alpha val="72000"/>
                  </a:schemeClr>
                </a:solidFill>
                <a:ln>
                  <a:noFill/>
                </a:ln>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3" name="Group 48"/>
              <p:cNvGrpSpPr>
                <a:grpSpLocks noChangeAspect="1"/>
              </p:cNvGrpSpPr>
              <p:nvPr/>
            </p:nvGrpSpPr>
            <p:grpSpPr>
              <a:xfrm>
                <a:off x="2" y="685789"/>
                <a:ext cx="1312805" cy="1509325"/>
                <a:chOff x="1447800" y="3114675"/>
                <a:chExt cx="1836489" cy="2111412"/>
              </a:xfrm>
              <a:solidFill>
                <a:schemeClr val="bg2">
                  <a:lumMod val="50000"/>
                  <a:lumOff val="50000"/>
                  <a:alpha val="18000"/>
                </a:schemeClr>
              </a:solidFill>
            </p:grpSpPr>
            <p:sp>
              <p:nvSpPr>
                <p:cNvPr id="159" name="Freeform 42"/>
                <p:cNvSpPr>
                  <a:spLocks/>
                </p:cNvSpPr>
                <p:nvPr/>
              </p:nvSpPr>
              <p:spPr bwMode="auto">
                <a:xfrm>
                  <a:off x="1990725" y="4175125"/>
                  <a:ext cx="498475" cy="269875"/>
                </a:xfrm>
                <a:custGeom>
                  <a:avLst/>
                  <a:gdLst>
                    <a:gd name="T0" fmla="*/ 314 w 314"/>
                    <a:gd name="T1" fmla="*/ 170 h 170"/>
                    <a:gd name="T2" fmla="*/ 314 w 314"/>
                    <a:gd name="T3" fmla="*/ 170 h 170"/>
                    <a:gd name="T4" fmla="*/ 314 w 314"/>
                    <a:gd name="T5" fmla="*/ 168 h 170"/>
                    <a:gd name="T6" fmla="*/ 314 w 314"/>
                    <a:gd name="T7" fmla="*/ 166 h 170"/>
                    <a:gd name="T8" fmla="*/ 314 w 314"/>
                    <a:gd name="T9" fmla="*/ 166 h 170"/>
                    <a:gd name="T10" fmla="*/ 300 w 314"/>
                    <a:gd name="T11" fmla="*/ 158 h 170"/>
                    <a:gd name="T12" fmla="*/ 58 w 314"/>
                    <a:gd name="T13" fmla="*/ 22 h 170"/>
                    <a:gd name="T14" fmla="*/ 58 w 314"/>
                    <a:gd name="T15" fmla="*/ 22 h 170"/>
                    <a:gd name="T16" fmla="*/ 34 w 314"/>
                    <a:gd name="T17" fmla="*/ 8 h 170"/>
                    <a:gd name="T18" fmla="*/ 34 w 314"/>
                    <a:gd name="T19" fmla="*/ 8 h 170"/>
                    <a:gd name="T20" fmla="*/ 22 w 314"/>
                    <a:gd name="T21" fmla="*/ 2 h 170"/>
                    <a:gd name="T22" fmla="*/ 8 w 314"/>
                    <a:gd name="T23" fmla="*/ 0 h 170"/>
                    <a:gd name="T24" fmla="*/ 8 w 314"/>
                    <a:gd name="T25" fmla="*/ 0 h 170"/>
                    <a:gd name="T26" fmla="*/ 4 w 314"/>
                    <a:gd name="T27" fmla="*/ 0 h 170"/>
                    <a:gd name="T28" fmla="*/ 2 w 314"/>
                    <a:gd name="T29" fmla="*/ 2 h 170"/>
                    <a:gd name="T30" fmla="*/ 0 w 314"/>
                    <a:gd name="T31" fmla="*/ 4 h 170"/>
                    <a:gd name="T32" fmla="*/ 2 w 314"/>
                    <a:gd name="T33" fmla="*/ 6 h 170"/>
                    <a:gd name="T34" fmla="*/ 2 w 314"/>
                    <a:gd name="T35" fmla="*/ 6 h 170"/>
                    <a:gd name="T36" fmla="*/ 8 w 314"/>
                    <a:gd name="T37" fmla="*/ 12 h 170"/>
                    <a:gd name="T38" fmla="*/ 16 w 314"/>
                    <a:gd name="T39" fmla="*/ 14 h 170"/>
                    <a:gd name="T40" fmla="*/ 16 w 314"/>
                    <a:gd name="T41" fmla="*/ 14 h 170"/>
                    <a:gd name="T42" fmla="*/ 28 w 314"/>
                    <a:gd name="T43" fmla="*/ 18 h 170"/>
                    <a:gd name="T44" fmla="*/ 40 w 314"/>
                    <a:gd name="T45" fmla="*/ 24 h 170"/>
                    <a:gd name="T46" fmla="*/ 298 w 314"/>
                    <a:gd name="T47" fmla="*/ 162 h 170"/>
                    <a:gd name="T48" fmla="*/ 298 w 314"/>
                    <a:gd name="T49" fmla="*/ 162 h 170"/>
                    <a:gd name="T50" fmla="*/ 308 w 314"/>
                    <a:gd name="T51" fmla="*/ 168 h 170"/>
                    <a:gd name="T52" fmla="*/ 314 w 314"/>
                    <a:gd name="T53" fmla="*/ 170 h 170"/>
                    <a:gd name="T54" fmla="*/ 314 w 314"/>
                    <a:gd name="T55"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4" h="170">
                      <a:moveTo>
                        <a:pt x="314" y="170"/>
                      </a:moveTo>
                      <a:lnTo>
                        <a:pt x="314" y="170"/>
                      </a:lnTo>
                      <a:lnTo>
                        <a:pt x="314" y="168"/>
                      </a:lnTo>
                      <a:lnTo>
                        <a:pt x="314" y="166"/>
                      </a:lnTo>
                      <a:lnTo>
                        <a:pt x="314" y="166"/>
                      </a:lnTo>
                      <a:lnTo>
                        <a:pt x="300" y="158"/>
                      </a:lnTo>
                      <a:lnTo>
                        <a:pt x="58" y="22"/>
                      </a:lnTo>
                      <a:lnTo>
                        <a:pt x="58" y="22"/>
                      </a:lnTo>
                      <a:lnTo>
                        <a:pt x="34" y="8"/>
                      </a:lnTo>
                      <a:lnTo>
                        <a:pt x="34" y="8"/>
                      </a:lnTo>
                      <a:lnTo>
                        <a:pt x="22" y="2"/>
                      </a:lnTo>
                      <a:lnTo>
                        <a:pt x="8" y="0"/>
                      </a:lnTo>
                      <a:lnTo>
                        <a:pt x="8" y="0"/>
                      </a:lnTo>
                      <a:lnTo>
                        <a:pt x="4" y="0"/>
                      </a:lnTo>
                      <a:lnTo>
                        <a:pt x="2" y="2"/>
                      </a:lnTo>
                      <a:lnTo>
                        <a:pt x="0" y="4"/>
                      </a:lnTo>
                      <a:lnTo>
                        <a:pt x="2" y="6"/>
                      </a:lnTo>
                      <a:lnTo>
                        <a:pt x="2" y="6"/>
                      </a:lnTo>
                      <a:lnTo>
                        <a:pt x="8" y="12"/>
                      </a:lnTo>
                      <a:lnTo>
                        <a:pt x="16" y="14"/>
                      </a:lnTo>
                      <a:lnTo>
                        <a:pt x="16" y="14"/>
                      </a:lnTo>
                      <a:lnTo>
                        <a:pt x="28" y="18"/>
                      </a:lnTo>
                      <a:lnTo>
                        <a:pt x="40" y="24"/>
                      </a:lnTo>
                      <a:lnTo>
                        <a:pt x="298" y="162"/>
                      </a:lnTo>
                      <a:lnTo>
                        <a:pt x="298" y="162"/>
                      </a:lnTo>
                      <a:lnTo>
                        <a:pt x="308" y="168"/>
                      </a:lnTo>
                      <a:lnTo>
                        <a:pt x="314" y="170"/>
                      </a:lnTo>
                      <a:lnTo>
                        <a:pt x="314"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43"/>
                <p:cNvSpPr>
                  <a:spLocks/>
                </p:cNvSpPr>
                <p:nvPr/>
              </p:nvSpPr>
              <p:spPr bwMode="auto">
                <a:xfrm>
                  <a:off x="2498725" y="445135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44"/>
                <p:cNvSpPr>
                  <a:spLocks/>
                </p:cNvSpPr>
                <p:nvPr/>
              </p:nvSpPr>
              <p:spPr bwMode="auto">
                <a:xfrm>
                  <a:off x="2511425" y="3870325"/>
                  <a:ext cx="60325" cy="561975"/>
                </a:xfrm>
                <a:custGeom>
                  <a:avLst/>
                  <a:gdLst>
                    <a:gd name="T0" fmla="*/ 2 w 38"/>
                    <a:gd name="T1" fmla="*/ 352 h 354"/>
                    <a:gd name="T2" fmla="*/ 2 w 38"/>
                    <a:gd name="T3" fmla="*/ 352 h 354"/>
                    <a:gd name="T4" fmla="*/ 4 w 38"/>
                    <a:gd name="T5" fmla="*/ 346 h 354"/>
                    <a:gd name="T6" fmla="*/ 6 w 38"/>
                    <a:gd name="T7" fmla="*/ 336 h 354"/>
                    <a:gd name="T8" fmla="*/ 32 w 38"/>
                    <a:gd name="T9" fmla="*/ 44 h 354"/>
                    <a:gd name="T10" fmla="*/ 32 w 38"/>
                    <a:gd name="T11" fmla="*/ 44 h 354"/>
                    <a:gd name="T12" fmla="*/ 34 w 38"/>
                    <a:gd name="T13" fmla="*/ 30 h 354"/>
                    <a:gd name="T14" fmla="*/ 36 w 38"/>
                    <a:gd name="T15" fmla="*/ 20 h 354"/>
                    <a:gd name="T16" fmla="*/ 36 w 38"/>
                    <a:gd name="T17" fmla="*/ 20 h 354"/>
                    <a:gd name="T18" fmla="*/ 38 w 38"/>
                    <a:gd name="T19" fmla="*/ 10 h 354"/>
                    <a:gd name="T20" fmla="*/ 38 w 38"/>
                    <a:gd name="T21" fmla="*/ 2 h 354"/>
                    <a:gd name="T22" fmla="*/ 38 w 38"/>
                    <a:gd name="T23" fmla="*/ 2 h 354"/>
                    <a:gd name="T24" fmla="*/ 36 w 38"/>
                    <a:gd name="T25" fmla="*/ 0 h 354"/>
                    <a:gd name="T26" fmla="*/ 34 w 38"/>
                    <a:gd name="T27" fmla="*/ 0 h 354"/>
                    <a:gd name="T28" fmla="*/ 32 w 38"/>
                    <a:gd name="T29" fmla="*/ 0 h 354"/>
                    <a:gd name="T30" fmla="*/ 28 w 38"/>
                    <a:gd name="T31" fmla="*/ 4 h 354"/>
                    <a:gd name="T32" fmla="*/ 28 w 38"/>
                    <a:gd name="T33" fmla="*/ 4 h 354"/>
                    <a:gd name="T34" fmla="*/ 24 w 38"/>
                    <a:gd name="T35" fmla="*/ 16 h 354"/>
                    <a:gd name="T36" fmla="*/ 22 w 38"/>
                    <a:gd name="T37" fmla="*/ 30 h 354"/>
                    <a:gd name="T38" fmla="*/ 22 w 38"/>
                    <a:gd name="T39" fmla="*/ 30 h 354"/>
                    <a:gd name="T40" fmla="*/ 20 w 38"/>
                    <a:gd name="T41" fmla="*/ 58 h 354"/>
                    <a:gd name="T42" fmla="*/ 0 w 38"/>
                    <a:gd name="T43" fmla="*/ 334 h 354"/>
                    <a:gd name="T44" fmla="*/ 0 w 38"/>
                    <a:gd name="T45" fmla="*/ 334 h 354"/>
                    <a:gd name="T46" fmla="*/ 0 w 38"/>
                    <a:gd name="T47" fmla="*/ 352 h 354"/>
                    <a:gd name="T48" fmla="*/ 0 w 38"/>
                    <a:gd name="T49" fmla="*/ 352 h 354"/>
                    <a:gd name="T50" fmla="*/ 0 w 38"/>
                    <a:gd name="T51" fmla="*/ 354 h 354"/>
                    <a:gd name="T52" fmla="*/ 0 w 38"/>
                    <a:gd name="T53" fmla="*/ 354 h 354"/>
                    <a:gd name="T54" fmla="*/ 2 w 38"/>
                    <a:gd name="T55" fmla="*/ 352 h 354"/>
                    <a:gd name="T56" fmla="*/ 2 w 38"/>
                    <a:gd name="T57" fmla="*/ 352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8" h="354">
                      <a:moveTo>
                        <a:pt x="2" y="352"/>
                      </a:moveTo>
                      <a:lnTo>
                        <a:pt x="2" y="352"/>
                      </a:lnTo>
                      <a:lnTo>
                        <a:pt x="4" y="346"/>
                      </a:lnTo>
                      <a:lnTo>
                        <a:pt x="6" y="336"/>
                      </a:lnTo>
                      <a:lnTo>
                        <a:pt x="32" y="44"/>
                      </a:lnTo>
                      <a:lnTo>
                        <a:pt x="32" y="44"/>
                      </a:lnTo>
                      <a:lnTo>
                        <a:pt x="34" y="30"/>
                      </a:lnTo>
                      <a:lnTo>
                        <a:pt x="36" y="20"/>
                      </a:lnTo>
                      <a:lnTo>
                        <a:pt x="36" y="20"/>
                      </a:lnTo>
                      <a:lnTo>
                        <a:pt x="38" y="10"/>
                      </a:lnTo>
                      <a:lnTo>
                        <a:pt x="38" y="2"/>
                      </a:lnTo>
                      <a:lnTo>
                        <a:pt x="38" y="2"/>
                      </a:lnTo>
                      <a:lnTo>
                        <a:pt x="36" y="0"/>
                      </a:lnTo>
                      <a:lnTo>
                        <a:pt x="34" y="0"/>
                      </a:lnTo>
                      <a:lnTo>
                        <a:pt x="32" y="0"/>
                      </a:lnTo>
                      <a:lnTo>
                        <a:pt x="28" y="4"/>
                      </a:lnTo>
                      <a:lnTo>
                        <a:pt x="28" y="4"/>
                      </a:lnTo>
                      <a:lnTo>
                        <a:pt x="24" y="16"/>
                      </a:lnTo>
                      <a:lnTo>
                        <a:pt x="22" y="30"/>
                      </a:lnTo>
                      <a:lnTo>
                        <a:pt x="22" y="30"/>
                      </a:lnTo>
                      <a:lnTo>
                        <a:pt x="20" y="58"/>
                      </a:lnTo>
                      <a:lnTo>
                        <a:pt x="0" y="334"/>
                      </a:lnTo>
                      <a:lnTo>
                        <a:pt x="0" y="334"/>
                      </a:lnTo>
                      <a:lnTo>
                        <a:pt x="0" y="352"/>
                      </a:lnTo>
                      <a:lnTo>
                        <a:pt x="0" y="352"/>
                      </a:lnTo>
                      <a:lnTo>
                        <a:pt x="0" y="354"/>
                      </a:lnTo>
                      <a:lnTo>
                        <a:pt x="0" y="354"/>
                      </a:lnTo>
                      <a:lnTo>
                        <a:pt x="2" y="352"/>
                      </a:lnTo>
                      <a:lnTo>
                        <a:pt x="2" y="3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45"/>
                <p:cNvSpPr>
                  <a:spLocks noEditPoints="1"/>
                </p:cNvSpPr>
                <p:nvPr/>
              </p:nvSpPr>
              <p:spPr bwMode="auto">
                <a:xfrm>
                  <a:off x="1447800" y="3114675"/>
                  <a:ext cx="1836489" cy="2111412"/>
                </a:xfrm>
                <a:custGeom>
                  <a:avLst/>
                  <a:gdLst>
                    <a:gd name="T0" fmla="*/ 1324 w 1336"/>
                    <a:gd name="T1" fmla="*/ 968 h 1536"/>
                    <a:gd name="T2" fmla="*/ 1306 w 1336"/>
                    <a:gd name="T3" fmla="*/ 886 h 1536"/>
                    <a:gd name="T4" fmla="*/ 1268 w 1336"/>
                    <a:gd name="T5" fmla="*/ 846 h 1536"/>
                    <a:gd name="T6" fmla="*/ 1108 w 1336"/>
                    <a:gd name="T7" fmla="*/ 788 h 1536"/>
                    <a:gd name="T8" fmla="*/ 1220 w 1336"/>
                    <a:gd name="T9" fmla="*/ 664 h 1536"/>
                    <a:gd name="T10" fmla="*/ 1246 w 1336"/>
                    <a:gd name="T11" fmla="*/ 442 h 1536"/>
                    <a:gd name="T12" fmla="*/ 1102 w 1336"/>
                    <a:gd name="T13" fmla="*/ 20 h 1536"/>
                    <a:gd name="T14" fmla="*/ 1084 w 1336"/>
                    <a:gd name="T15" fmla="*/ 0 h 1536"/>
                    <a:gd name="T16" fmla="*/ 1000 w 1336"/>
                    <a:gd name="T17" fmla="*/ 18 h 1536"/>
                    <a:gd name="T18" fmla="*/ 740 w 1336"/>
                    <a:gd name="T19" fmla="*/ 628 h 1536"/>
                    <a:gd name="T20" fmla="*/ 728 w 1336"/>
                    <a:gd name="T21" fmla="*/ 864 h 1536"/>
                    <a:gd name="T22" fmla="*/ 708 w 1336"/>
                    <a:gd name="T23" fmla="*/ 844 h 1536"/>
                    <a:gd name="T24" fmla="*/ 688 w 1336"/>
                    <a:gd name="T25" fmla="*/ 826 h 1536"/>
                    <a:gd name="T26" fmla="*/ 674 w 1336"/>
                    <a:gd name="T27" fmla="*/ 828 h 1536"/>
                    <a:gd name="T28" fmla="*/ 662 w 1336"/>
                    <a:gd name="T29" fmla="*/ 828 h 1536"/>
                    <a:gd name="T30" fmla="*/ 650 w 1336"/>
                    <a:gd name="T31" fmla="*/ 840 h 1536"/>
                    <a:gd name="T32" fmla="*/ 650 w 1336"/>
                    <a:gd name="T33" fmla="*/ 846 h 1536"/>
                    <a:gd name="T34" fmla="*/ 642 w 1336"/>
                    <a:gd name="T35" fmla="*/ 870 h 1536"/>
                    <a:gd name="T36" fmla="*/ 650 w 1336"/>
                    <a:gd name="T37" fmla="*/ 904 h 1536"/>
                    <a:gd name="T38" fmla="*/ 158 w 1336"/>
                    <a:gd name="T39" fmla="*/ 670 h 1536"/>
                    <a:gd name="T40" fmla="*/ 44 w 1336"/>
                    <a:gd name="T41" fmla="*/ 1130 h 1536"/>
                    <a:gd name="T42" fmla="*/ 258 w 1336"/>
                    <a:gd name="T43" fmla="*/ 1190 h 1536"/>
                    <a:gd name="T44" fmla="*/ 380 w 1336"/>
                    <a:gd name="T45" fmla="*/ 1180 h 1536"/>
                    <a:gd name="T46" fmla="*/ 340 w 1336"/>
                    <a:gd name="T47" fmla="*/ 1346 h 1536"/>
                    <a:gd name="T48" fmla="*/ 354 w 1336"/>
                    <a:gd name="T49" fmla="*/ 1398 h 1536"/>
                    <a:gd name="T50" fmla="*/ 438 w 1336"/>
                    <a:gd name="T51" fmla="*/ 1488 h 1536"/>
                    <a:gd name="T52" fmla="*/ 464 w 1336"/>
                    <a:gd name="T53" fmla="*/ 1502 h 1536"/>
                    <a:gd name="T54" fmla="*/ 498 w 1336"/>
                    <a:gd name="T55" fmla="*/ 1504 h 1536"/>
                    <a:gd name="T56" fmla="*/ 524 w 1336"/>
                    <a:gd name="T57" fmla="*/ 1520 h 1536"/>
                    <a:gd name="T58" fmla="*/ 562 w 1336"/>
                    <a:gd name="T59" fmla="*/ 1520 h 1536"/>
                    <a:gd name="T60" fmla="*/ 594 w 1336"/>
                    <a:gd name="T61" fmla="*/ 1526 h 1536"/>
                    <a:gd name="T62" fmla="*/ 634 w 1336"/>
                    <a:gd name="T63" fmla="*/ 1530 h 1536"/>
                    <a:gd name="T64" fmla="*/ 712 w 1336"/>
                    <a:gd name="T65" fmla="*/ 1536 h 1536"/>
                    <a:gd name="T66" fmla="*/ 738 w 1336"/>
                    <a:gd name="T67" fmla="*/ 1514 h 1536"/>
                    <a:gd name="T68" fmla="*/ 758 w 1336"/>
                    <a:gd name="T69" fmla="*/ 1500 h 1536"/>
                    <a:gd name="T70" fmla="*/ 792 w 1336"/>
                    <a:gd name="T71" fmla="*/ 1420 h 1536"/>
                    <a:gd name="T72" fmla="*/ 790 w 1336"/>
                    <a:gd name="T73" fmla="*/ 1286 h 1536"/>
                    <a:gd name="T74" fmla="*/ 746 w 1336"/>
                    <a:gd name="T75" fmla="*/ 1062 h 1536"/>
                    <a:gd name="T76" fmla="*/ 812 w 1336"/>
                    <a:gd name="T77" fmla="*/ 1210 h 1536"/>
                    <a:gd name="T78" fmla="*/ 850 w 1336"/>
                    <a:gd name="T79" fmla="*/ 1282 h 1536"/>
                    <a:gd name="T80" fmla="*/ 938 w 1336"/>
                    <a:gd name="T81" fmla="*/ 1348 h 1536"/>
                    <a:gd name="T82" fmla="*/ 932 w 1336"/>
                    <a:gd name="T83" fmla="*/ 1238 h 1536"/>
                    <a:gd name="T84" fmla="*/ 892 w 1336"/>
                    <a:gd name="T85" fmla="*/ 1166 h 1536"/>
                    <a:gd name="T86" fmla="*/ 804 w 1336"/>
                    <a:gd name="T87" fmla="*/ 1030 h 1536"/>
                    <a:gd name="T88" fmla="*/ 884 w 1336"/>
                    <a:gd name="T89" fmla="*/ 1104 h 1536"/>
                    <a:gd name="T90" fmla="*/ 1036 w 1336"/>
                    <a:gd name="T91" fmla="*/ 1238 h 1536"/>
                    <a:gd name="T92" fmla="*/ 1138 w 1336"/>
                    <a:gd name="T93" fmla="*/ 1282 h 1536"/>
                    <a:gd name="T94" fmla="*/ 1174 w 1336"/>
                    <a:gd name="T95" fmla="*/ 1274 h 1536"/>
                    <a:gd name="T96" fmla="*/ 1196 w 1336"/>
                    <a:gd name="T97" fmla="*/ 1272 h 1536"/>
                    <a:gd name="T98" fmla="*/ 1244 w 1336"/>
                    <a:gd name="T99" fmla="*/ 1216 h 1536"/>
                    <a:gd name="T100" fmla="*/ 1268 w 1336"/>
                    <a:gd name="T101" fmla="*/ 1184 h 1536"/>
                    <a:gd name="T102" fmla="*/ 1282 w 1336"/>
                    <a:gd name="T103" fmla="*/ 1144 h 1536"/>
                    <a:gd name="T104" fmla="*/ 1296 w 1336"/>
                    <a:gd name="T105" fmla="*/ 1124 h 1536"/>
                    <a:gd name="T106" fmla="*/ 1314 w 1336"/>
                    <a:gd name="T107" fmla="*/ 1078 h 1536"/>
                    <a:gd name="T108" fmla="*/ 1316 w 1336"/>
                    <a:gd name="T109" fmla="*/ 1054 h 1536"/>
                    <a:gd name="T110" fmla="*/ 1336 w 1336"/>
                    <a:gd name="T111" fmla="*/ 1020 h 1536"/>
                    <a:gd name="T112" fmla="*/ 662 w 1336"/>
                    <a:gd name="T113" fmla="*/ 842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36" h="1536">
                      <a:moveTo>
                        <a:pt x="1336" y="1020"/>
                      </a:moveTo>
                      <a:lnTo>
                        <a:pt x="1336" y="1012"/>
                      </a:lnTo>
                      <a:lnTo>
                        <a:pt x="1336" y="1012"/>
                      </a:lnTo>
                      <a:lnTo>
                        <a:pt x="1334" y="1006"/>
                      </a:lnTo>
                      <a:lnTo>
                        <a:pt x="1324" y="968"/>
                      </a:lnTo>
                      <a:lnTo>
                        <a:pt x="1326" y="934"/>
                      </a:lnTo>
                      <a:lnTo>
                        <a:pt x="1312" y="908"/>
                      </a:lnTo>
                      <a:lnTo>
                        <a:pt x="1312" y="908"/>
                      </a:lnTo>
                      <a:lnTo>
                        <a:pt x="1308" y="896"/>
                      </a:lnTo>
                      <a:lnTo>
                        <a:pt x="1306" y="886"/>
                      </a:lnTo>
                      <a:lnTo>
                        <a:pt x="1300" y="876"/>
                      </a:lnTo>
                      <a:lnTo>
                        <a:pt x="1300" y="876"/>
                      </a:lnTo>
                      <a:lnTo>
                        <a:pt x="1292" y="868"/>
                      </a:lnTo>
                      <a:lnTo>
                        <a:pt x="1282" y="858"/>
                      </a:lnTo>
                      <a:lnTo>
                        <a:pt x="1268" y="846"/>
                      </a:lnTo>
                      <a:lnTo>
                        <a:pt x="1194" y="804"/>
                      </a:lnTo>
                      <a:lnTo>
                        <a:pt x="1194" y="804"/>
                      </a:lnTo>
                      <a:lnTo>
                        <a:pt x="1124" y="788"/>
                      </a:lnTo>
                      <a:lnTo>
                        <a:pt x="1124" y="788"/>
                      </a:lnTo>
                      <a:lnTo>
                        <a:pt x="1108" y="788"/>
                      </a:lnTo>
                      <a:lnTo>
                        <a:pt x="1082" y="790"/>
                      </a:lnTo>
                      <a:lnTo>
                        <a:pt x="1020" y="800"/>
                      </a:lnTo>
                      <a:lnTo>
                        <a:pt x="1148" y="718"/>
                      </a:lnTo>
                      <a:lnTo>
                        <a:pt x="1184" y="692"/>
                      </a:lnTo>
                      <a:lnTo>
                        <a:pt x="1220" y="664"/>
                      </a:lnTo>
                      <a:lnTo>
                        <a:pt x="1240" y="634"/>
                      </a:lnTo>
                      <a:lnTo>
                        <a:pt x="1254" y="592"/>
                      </a:lnTo>
                      <a:lnTo>
                        <a:pt x="1258" y="536"/>
                      </a:lnTo>
                      <a:lnTo>
                        <a:pt x="1252" y="478"/>
                      </a:lnTo>
                      <a:lnTo>
                        <a:pt x="1246" y="442"/>
                      </a:lnTo>
                      <a:lnTo>
                        <a:pt x="1214" y="344"/>
                      </a:lnTo>
                      <a:lnTo>
                        <a:pt x="1198" y="280"/>
                      </a:lnTo>
                      <a:lnTo>
                        <a:pt x="1150" y="122"/>
                      </a:lnTo>
                      <a:lnTo>
                        <a:pt x="1118" y="46"/>
                      </a:lnTo>
                      <a:lnTo>
                        <a:pt x="1102" y="20"/>
                      </a:lnTo>
                      <a:lnTo>
                        <a:pt x="1102" y="20"/>
                      </a:lnTo>
                      <a:lnTo>
                        <a:pt x="1102" y="18"/>
                      </a:lnTo>
                      <a:lnTo>
                        <a:pt x="1100" y="12"/>
                      </a:lnTo>
                      <a:lnTo>
                        <a:pt x="1094" y="6"/>
                      </a:lnTo>
                      <a:lnTo>
                        <a:pt x="1084" y="0"/>
                      </a:lnTo>
                      <a:lnTo>
                        <a:pt x="1044" y="0"/>
                      </a:lnTo>
                      <a:lnTo>
                        <a:pt x="1044" y="0"/>
                      </a:lnTo>
                      <a:lnTo>
                        <a:pt x="1028" y="6"/>
                      </a:lnTo>
                      <a:lnTo>
                        <a:pt x="1014" y="12"/>
                      </a:lnTo>
                      <a:lnTo>
                        <a:pt x="1000" y="18"/>
                      </a:lnTo>
                      <a:lnTo>
                        <a:pt x="930" y="90"/>
                      </a:lnTo>
                      <a:lnTo>
                        <a:pt x="860" y="190"/>
                      </a:lnTo>
                      <a:lnTo>
                        <a:pt x="806" y="322"/>
                      </a:lnTo>
                      <a:lnTo>
                        <a:pt x="772" y="442"/>
                      </a:lnTo>
                      <a:lnTo>
                        <a:pt x="740" y="628"/>
                      </a:lnTo>
                      <a:lnTo>
                        <a:pt x="732" y="758"/>
                      </a:lnTo>
                      <a:lnTo>
                        <a:pt x="730" y="842"/>
                      </a:lnTo>
                      <a:lnTo>
                        <a:pt x="730" y="870"/>
                      </a:lnTo>
                      <a:lnTo>
                        <a:pt x="730" y="870"/>
                      </a:lnTo>
                      <a:lnTo>
                        <a:pt x="728" y="864"/>
                      </a:lnTo>
                      <a:lnTo>
                        <a:pt x="728" y="864"/>
                      </a:lnTo>
                      <a:lnTo>
                        <a:pt x="720" y="858"/>
                      </a:lnTo>
                      <a:lnTo>
                        <a:pt x="708" y="850"/>
                      </a:lnTo>
                      <a:lnTo>
                        <a:pt x="708" y="850"/>
                      </a:lnTo>
                      <a:lnTo>
                        <a:pt x="708" y="844"/>
                      </a:lnTo>
                      <a:lnTo>
                        <a:pt x="706" y="836"/>
                      </a:lnTo>
                      <a:lnTo>
                        <a:pt x="706" y="836"/>
                      </a:lnTo>
                      <a:lnTo>
                        <a:pt x="702" y="830"/>
                      </a:lnTo>
                      <a:lnTo>
                        <a:pt x="696" y="828"/>
                      </a:lnTo>
                      <a:lnTo>
                        <a:pt x="688" y="826"/>
                      </a:lnTo>
                      <a:lnTo>
                        <a:pt x="680" y="828"/>
                      </a:lnTo>
                      <a:lnTo>
                        <a:pt x="680" y="828"/>
                      </a:lnTo>
                      <a:lnTo>
                        <a:pt x="678" y="830"/>
                      </a:lnTo>
                      <a:lnTo>
                        <a:pt x="678" y="824"/>
                      </a:lnTo>
                      <a:lnTo>
                        <a:pt x="674" y="828"/>
                      </a:lnTo>
                      <a:lnTo>
                        <a:pt x="670" y="830"/>
                      </a:lnTo>
                      <a:lnTo>
                        <a:pt x="670" y="830"/>
                      </a:lnTo>
                      <a:lnTo>
                        <a:pt x="664" y="828"/>
                      </a:lnTo>
                      <a:lnTo>
                        <a:pt x="664" y="828"/>
                      </a:lnTo>
                      <a:lnTo>
                        <a:pt x="662" y="828"/>
                      </a:lnTo>
                      <a:lnTo>
                        <a:pt x="660" y="832"/>
                      </a:lnTo>
                      <a:lnTo>
                        <a:pt x="656" y="834"/>
                      </a:lnTo>
                      <a:lnTo>
                        <a:pt x="658" y="836"/>
                      </a:lnTo>
                      <a:lnTo>
                        <a:pt x="654" y="838"/>
                      </a:lnTo>
                      <a:lnTo>
                        <a:pt x="650" y="840"/>
                      </a:lnTo>
                      <a:lnTo>
                        <a:pt x="656" y="842"/>
                      </a:lnTo>
                      <a:lnTo>
                        <a:pt x="656" y="844"/>
                      </a:lnTo>
                      <a:lnTo>
                        <a:pt x="656" y="844"/>
                      </a:lnTo>
                      <a:lnTo>
                        <a:pt x="650" y="846"/>
                      </a:lnTo>
                      <a:lnTo>
                        <a:pt x="650" y="846"/>
                      </a:lnTo>
                      <a:lnTo>
                        <a:pt x="644" y="850"/>
                      </a:lnTo>
                      <a:lnTo>
                        <a:pt x="640" y="856"/>
                      </a:lnTo>
                      <a:lnTo>
                        <a:pt x="640" y="864"/>
                      </a:lnTo>
                      <a:lnTo>
                        <a:pt x="642" y="870"/>
                      </a:lnTo>
                      <a:lnTo>
                        <a:pt x="642" y="870"/>
                      </a:lnTo>
                      <a:lnTo>
                        <a:pt x="646" y="876"/>
                      </a:lnTo>
                      <a:lnTo>
                        <a:pt x="650" y="878"/>
                      </a:lnTo>
                      <a:lnTo>
                        <a:pt x="650" y="878"/>
                      </a:lnTo>
                      <a:lnTo>
                        <a:pt x="648" y="894"/>
                      </a:lnTo>
                      <a:lnTo>
                        <a:pt x="650" y="904"/>
                      </a:lnTo>
                      <a:lnTo>
                        <a:pt x="634" y="894"/>
                      </a:lnTo>
                      <a:lnTo>
                        <a:pt x="562" y="848"/>
                      </a:lnTo>
                      <a:lnTo>
                        <a:pt x="450" y="784"/>
                      </a:lnTo>
                      <a:lnTo>
                        <a:pt x="276" y="708"/>
                      </a:lnTo>
                      <a:lnTo>
                        <a:pt x="158" y="670"/>
                      </a:lnTo>
                      <a:lnTo>
                        <a:pt x="18" y="644"/>
                      </a:lnTo>
                      <a:lnTo>
                        <a:pt x="0" y="644"/>
                      </a:lnTo>
                      <a:lnTo>
                        <a:pt x="0" y="1084"/>
                      </a:lnTo>
                      <a:lnTo>
                        <a:pt x="16" y="1104"/>
                      </a:lnTo>
                      <a:lnTo>
                        <a:pt x="44" y="1130"/>
                      </a:lnTo>
                      <a:lnTo>
                        <a:pt x="88" y="1166"/>
                      </a:lnTo>
                      <a:lnTo>
                        <a:pt x="138" y="1194"/>
                      </a:lnTo>
                      <a:lnTo>
                        <a:pt x="180" y="1206"/>
                      </a:lnTo>
                      <a:lnTo>
                        <a:pt x="216" y="1206"/>
                      </a:lnTo>
                      <a:lnTo>
                        <a:pt x="258" y="1190"/>
                      </a:lnTo>
                      <a:lnTo>
                        <a:pt x="300" y="1174"/>
                      </a:lnTo>
                      <a:lnTo>
                        <a:pt x="440" y="1114"/>
                      </a:lnTo>
                      <a:lnTo>
                        <a:pt x="440" y="1114"/>
                      </a:lnTo>
                      <a:lnTo>
                        <a:pt x="396" y="1160"/>
                      </a:lnTo>
                      <a:lnTo>
                        <a:pt x="380" y="1180"/>
                      </a:lnTo>
                      <a:lnTo>
                        <a:pt x="372" y="1192"/>
                      </a:lnTo>
                      <a:lnTo>
                        <a:pt x="372" y="1192"/>
                      </a:lnTo>
                      <a:lnTo>
                        <a:pt x="348" y="1260"/>
                      </a:lnTo>
                      <a:lnTo>
                        <a:pt x="340" y="1346"/>
                      </a:lnTo>
                      <a:lnTo>
                        <a:pt x="340" y="1346"/>
                      </a:lnTo>
                      <a:lnTo>
                        <a:pt x="344" y="1364"/>
                      </a:lnTo>
                      <a:lnTo>
                        <a:pt x="346" y="1378"/>
                      </a:lnTo>
                      <a:lnTo>
                        <a:pt x="348" y="1390"/>
                      </a:lnTo>
                      <a:lnTo>
                        <a:pt x="348" y="1390"/>
                      </a:lnTo>
                      <a:lnTo>
                        <a:pt x="354" y="1398"/>
                      </a:lnTo>
                      <a:lnTo>
                        <a:pt x="360" y="1406"/>
                      </a:lnTo>
                      <a:lnTo>
                        <a:pt x="368" y="1416"/>
                      </a:lnTo>
                      <a:lnTo>
                        <a:pt x="382" y="1444"/>
                      </a:lnTo>
                      <a:lnTo>
                        <a:pt x="412" y="1460"/>
                      </a:lnTo>
                      <a:lnTo>
                        <a:pt x="438" y="1488"/>
                      </a:lnTo>
                      <a:lnTo>
                        <a:pt x="438" y="1488"/>
                      </a:lnTo>
                      <a:lnTo>
                        <a:pt x="440" y="1492"/>
                      </a:lnTo>
                      <a:lnTo>
                        <a:pt x="446" y="1496"/>
                      </a:lnTo>
                      <a:lnTo>
                        <a:pt x="458" y="1500"/>
                      </a:lnTo>
                      <a:lnTo>
                        <a:pt x="464" y="1502"/>
                      </a:lnTo>
                      <a:lnTo>
                        <a:pt x="474" y="1500"/>
                      </a:lnTo>
                      <a:lnTo>
                        <a:pt x="474" y="1500"/>
                      </a:lnTo>
                      <a:lnTo>
                        <a:pt x="488" y="1500"/>
                      </a:lnTo>
                      <a:lnTo>
                        <a:pt x="496" y="1502"/>
                      </a:lnTo>
                      <a:lnTo>
                        <a:pt x="498" y="1504"/>
                      </a:lnTo>
                      <a:lnTo>
                        <a:pt x="500" y="1506"/>
                      </a:lnTo>
                      <a:lnTo>
                        <a:pt x="500" y="1506"/>
                      </a:lnTo>
                      <a:lnTo>
                        <a:pt x="510" y="1512"/>
                      </a:lnTo>
                      <a:lnTo>
                        <a:pt x="524" y="1520"/>
                      </a:lnTo>
                      <a:lnTo>
                        <a:pt x="524" y="1520"/>
                      </a:lnTo>
                      <a:lnTo>
                        <a:pt x="542" y="1522"/>
                      </a:lnTo>
                      <a:lnTo>
                        <a:pt x="554" y="1522"/>
                      </a:lnTo>
                      <a:lnTo>
                        <a:pt x="558" y="1522"/>
                      </a:lnTo>
                      <a:lnTo>
                        <a:pt x="562" y="1520"/>
                      </a:lnTo>
                      <a:lnTo>
                        <a:pt x="562" y="1520"/>
                      </a:lnTo>
                      <a:lnTo>
                        <a:pt x="566" y="1518"/>
                      </a:lnTo>
                      <a:lnTo>
                        <a:pt x="570" y="1518"/>
                      </a:lnTo>
                      <a:lnTo>
                        <a:pt x="582" y="1520"/>
                      </a:lnTo>
                      <a:lnTo>
                        <a:pt x="594" y="1526"/>
                      </a:lnTo>
                      <a:lnTo>
                        <a:pt x="594" y="1526"/>
                      </a:lnTo>
                      <a:lnTo>
                        <a:pt x="604" y="1530"/>
                      </a:lnTo>
                      <a:lnTo>
                        <a:pt x="612" y="1532"/>
                      </a:lnTo>
                      <a:lnTo>
                        <a:pt x="622" y="1532"/>
                      </a:lnTo>
                      <a:lnTo>
                        <a:pt x="622" y="1532"/>
                      </a:lnTo>
                      <a:lnTo>
                        <a:pt x="634" y="1530"/>
                      </a:lnTo>
                      <a:lnTo>
                        <a:pt x="648" y="1528"/>
                      </a:lnTo>
                      <a:lnTo>
                        <a:pt x="662" y="1528"/>
                      </a:lnTo>
                      <a:lnTo>
                        <a:pt x="686" y="1532"/>
                      </a:lnTo>
                      <a:lnTo>
                        <a:pt x="712" y="1536"/>
                      </a:lnTo>
                      <a:lnTo>
                        <a:pt x="712" y="1536"/>
                      </a:lnTo>
                      <a:lnTo>
                        <a:pt x="722" y="1532"/>
                      </a:lnTo>
                      <a:lnTo>
                        <a:pt x="732" y="1524"/>
                      </a:lnTo>
                      <a:lnTo>
                        <a:pt x="734" y="1520"/>
                      </a:lnTo>
                      <a:lnTo>
                        <a:pt x="738" y="1514"/>
                      </a:lnTo>
                      <a:lnTo>
                        <a:pt x="738" y="1514"/>
                      </a:lnTo>
                      <a:lnTo>
                        <a:pt x="740" y="1510"/>
                      </a:lnTo>
                      <a:lnTo>
                        <a:pt x="744" y="1506"/>
                      </a:lnTo>
                      <a:lnTo>
                        <a:pt x="750" y="1502"/>
                      </a:lnTo>
                      <a:lnTo>
                        <a:pt x="754" y="1500"/>
                      </a:lnTo>
                      <a:lnTo>
                        <a:pt x="758" y="1500"/>
                      </a:lnTo>
                      <a:lnTo>
                        <a:pt x="766" y="1494"/>
                      </a:lnTo>
                      <a:lnTo>
                        <a:pt x="776" y="1476"/>
                      </a:lnTo>
                      <a:lnTo>
                        <a:pt x="788" y="1438"/>
                      </a:lnTo>
                      <a:lnTo>
                        <a:pt x="788" y="1438"/>
                      </a:lnTo>
                      <a:lnTo>
                        <a:pt x="792" y="1420"/>
                      </a:lnTo>
                      <a:lnTo>
                        <a:pt x="794" y="1398"/>
                      </a:lnTo>
                      <a:lnTo>
                        <a:pt x="796" y="1368"/>
                      </a:lnTo>
                      <a:lnTo>
                        <a:pt x="796" y="1368"/>
                      </a:lnTo>
                      <a:lnTo>
                        <a:pt x="794" y="1330"/>
                      </a:lnTo>
                      <a:lnTo>
                        <a:pt x="790" y="1286"/>
                      </a:lnTo>
                      <a:lnTo>
                        <a:pt x="786" y="1238"/>
                      </a:lnTo>
                      <a:lnTo>
                        <a:pt x="786" y="1238"/>
                      </a:lnTo>
                      <a:lnTo>
                        <a:pt x="770" y="1172"/>
                      </a:lnTo>
                      <a:lnTo>
                        <a:pt x="756" y="1114"/>
                      </a:lnTo>
                      <a:lnTo>
                        <a:pt x="746" y="1062"/>
                      </a:lnTo>
                      <a:lnTo>
                        <a:pt x="760" y="1088"/>
                      </a:lnTo>
                      <a:lnTo>
                        <a:pt x="780" y="1138"/>
                      </a:lnTo>
                      <a:lnTo>
                        <a:pt x="790" y="1152"/>
                      </a:lnTo>
                      <a:lnTo>
                        <a:pt x="794" y="1176"/>
                      </a:lnTo>
                      <a:lnTo>
                        <a:pt x="812" y="1210"/>
                      </a:lnTo>
                      <a:lnTo>
                        <a:pt x="816" y="1218"/>
                      </a:lnTo>
                      <a:lnTo>
                        <a:pt x="840" y="1266"/>
                      </a:lnTo>
                      <a:lnTo>
                        <a:pt x="850" y="1264"/>
                      </a:lnTo>
                      <a:lnTo>
                        <a:pt x="854" y="1272"/>
                      </a:lnTo>
                      <a:lnTo>
                        <a:pt x="850" y="1282"/>
                      </a:lnTo>
                      <a:lnTo>
                        <a:pt x="864" y="1304"/>
                      </a:lnTo>
                      <a:lnTo>
                        <a:pt x="884" y="1340"/>
                      </a:lnTo>
                      <a:lnTo>
                        <a:pt x="914" y="1362"/>
                      </a:lnTo>
                      <a:lnTo>
                        <a:pt x="946" y="1370"/>
                      </a:lnTo>
                      <a:lnTo>
                        <a:pt x="938" y="1348"/>
                      </a:lnTo>
                      <a:lnTo>
                        <a:pt x="952" y="1366"/>
                      </a:lnTo>
                      <a:lnTo>
                        <a:pt x="964" y="1336"/>
                      </a:lnTo>
                      <a:lnTo>
                        <a:pt x="962" y="1298"/>
                      </a:lnTo>
                      <a:lnTo>
                        <a:pt x="942" y="1262"/>
                      </a:lnTo>
                      <a:lnTo>
                        <a:pt x="932" y="1238"/>
                      </a:lnTo>
                      <a:lnTo>
                        <a:pt x="922" y="1236"/>
                      </a:lnTo>
                      <a:lnTo>
                        <a:pt x="918" y="1228"/>
                      </a:lnTo>
                      <a:lnTo>
                        <a:pt x="922" y="1222"/>
                      </a:lnTo>
                      <a:lnTo>
                        <a:pt x="898" y="1174"/>
                      </a:lnTo>
                      <a:lnTo>
                        <a:pt x="892" y="1166"/>
                      </a:lnTo>
                      <a:lnTo>
                        <a:pt x="874" y="1132"/>
                      </a:lnTo>
                      <a:lnTo>
                        <a:pt x="856" y="1116"/>
                      </a:lnTo>
                      <a:lnTo>
                        <a:pt x="850" y="1100"/>
                      </a:lnTo>
                      <a:lnTo>
                        <a:pt x="820" y="1056"/>
                      </a:lnTo>
                      <a:lnTo>
                        <a:pt x="804" y="1030"/>
                      </a:lnTo>
                      <a:lnTo>
                        <a:pt x="804" y="1030"/>
                      </a:lnTo>
                      <a:lnTo>
                        <a:pt x="800" y="1022"/>
                      </a:lnTo>
                      <a:lnTo>
                        <a:pt x="800" y="1022"/>
                      </a:lnTo>
                      <a:lnTo>
                        <a:pt x="840" y="1058"/>
                      </a:lnTo>
                      <a:lnTo>
                        <a:pt x="884" y="1104"/>
                      </a:lnTo>
                      <a:lnTo>
                        <a:pt x="934" y="1158"/>
                      </a:lnTo>
                      <a:lnTo>
                        <a:pt x="934" y="1158"/>
                      </a:lnTo>
                      <a:lnTo>
                        <a:pt x="972" y="1190"/>
                      </a:lnTo>
                      <a:lnTo>
                        <a:pt x="1006" y="1216"/>
                      </a:lnTo>
                      <a:lnTo>
                        <a:pt x="1036" y="1238"/>
                      </a:lnTo>
                      <a:lnTo>
                        <a:pt x="1036" y="1238"/>
                      </a:lnTo>
                      <a:lnTo>
                        <a:pt x="1062" y="1254"/>
                      </a:lnTo>
                      <a:lnTo>
                        <a:pt x="1082" y="1264"/>
                      </a:lnTo>
                      <a:lnTo>
                        <a:pt x="1098" y="1270"/>
                      </a:lnTo>
                      <a:lnTo>
                        <a:pt x="1138" y="1282"/>
                      </a:lnTo>
                      <a:lnTo>
                        <a:pt x="1158" y="1282"/>
                      </a:lnTo>
                      <a:lnTo>
                        <a:pt x="1168" y="1280"/>
                      </a:lnTo>
                      <a:lnTo>
                        <a:pt x="1168" y="1280"/>
                      </a:lnTo>
                      <a:lnTo>
                        <a:pt x="1170" y="1278"/>
                      </a:lnTo>
                      <a:lnTo>
                        <a:pt x="1174" y="1274"/>
                      </a:lnTo>
                      <a:lnTo>
                        <a:pt x="1180" y="1270"/>
                      </a:lnTo>
                      <a:lnTo>
                        <a:pt x="1186" y="1270"/>
                      </a:lnTo>
                      <a:lnTo>
                        <a:pt x="1190" y="1270"/>
                      </a:lnTo>
                      <a:lnTo>
                        <a:pt x="1190" y="1270"/>
                      </a:lnTo>
                      <a:lnTo>
                        <a:pt x="1196" y="1272"/>
                      </a:lnTo>
                      <a:lnTo>
                        <a:pt x="1202" y="1270"/>
                      </a:lnTo>
                      <a:lnTo>
                        <a:pt x="1214" y="1266"/>
                      </a:lnTo>
                      <a:lnTo>
                        <a:pt x="1224" y="1260"/>
                      </a:lnTo>
                      <a:lnTo>
                        <a:pt x="1234" y="1236"/>
                      </a:lnTo>
                      <a:lnTo>
                        <a:pt x="1244" y="1216"/>
                      </a:lnTo>
                      <a:lnTo>
                        <a:pt x="1244" y="1216"/>
                      </a:lnTo>
                      <a:lnTo>
                        <a:pt x="1252" y="1202"/>
                      </a:lnTo>
                      <a:lnTo>
                        <a:pt x="1260" y="1192"/>
                      </a:lnTo>
                      <a:lnTo>
                        <a:pt x="1268" y="1184"/>
                      </a:lnTo>
                      <a:lnTo>
                        <a:pt x="1268" y="1184"/>
                      </a:lnTo>
                      <a:lnTo>
                        <a:pt x="1274" y="1176"/>
                      </a:lnTo>
                      <a:lnTo>
                        <a:pt x="1278" y="1168"/>
                      </a:lnTo>
                      <a:lnTo>
                        <a:pt x="1278" y="1156"/>
                      </a:lnTo>
                      <a:lnTo>
                        <a:pt x="1278" y="1156"/>
                      </a:lnTo>
                      <a:lnTo>
                        <a:pt x="1282" y="1144"/>
                      </a:lnTo>
                      <a:lnTo>
                        <a:pt x="1286" y="1132"/>
                      </a:lnTo>
                      <a:lnTo>
                        <a:pt x="1288" y="1128"/>
                      </a:lnTo>
                      <a:lnTo>
                        <a:pt x="1292" y="1126"/>
                      </a:lnTo>
                      <a:lnTo>
                        <a:pt x="1292" y="1126"/>
                      </a:lnTo>
                      <a:lnTo>
                        <a:pt x="1296" y="1124"/>
                      </a:lnTo>
                      <a:lnTo>
                        <a:pt x="1298" y="1120"/>
                      </a:lnTo>
                      <a:lnTo>
                        <a:pt x="1306" y="1112"/>
                      </a:lnTo>
                      <a:lnTo>
                        <a:pt x="1312" y="1096"/>
                      </a:lnTo>
                      <a:lnTo>
                        <a:pt x="1312" y="1096"/>
                      </a:lnTo>
                      <a:lnTo>
                        <a:pt x="1314" y="1078"/>
                      </a:lnTo>
                      <a:lnTo>
                        <a:pt x="1316" y="1068"/>
                      </a:lnTo>
                      <a:lnTo>
                        <a:pt x="1316" y="1068"/>
                      </a:lnTo>
                      <a:lnTo>
                        <a:pt x="1314" y="1066"/>
                      </a:lnTo>
                      <a:lnTo>
                        <a:pt x="1314" y="1062"/>
                      </a:lnTo>
                      <a:lnTo>
                        <a:pt x="1316" y="1054"/>
                      </a:lnTo>
                      <a:lnTo>
                        <a:pt x="1324" y="1042"/>
                      </a:lnTo>
                      <a:lnTo>
                        <a:pt x="1324" y="1042"/>
                      </a:lnTo>
                      <a:lnTo>
                        <a:pt x="1330" y="1036"/>
                      </a:lnTo>
                      <a:lnTo>
                        <a:pt x="1334" y="1030"/>
                      </a:lnTo>
                      <a:lnTo>
                        <a:pt x="1336" y="1020"/>
                      </a:lnTo>
                      <a:lnTo>
                        <a:pt x="1336" y="1020"/>
                      </a:lnTo>
                      <a:close/>
                      <a:moveTo>
                        <a:pt x="662" y="842"/>
                      </a:moveTo>
                      <a:lnTo>
                        <a:pt x="662" y="842"/>
                      </a:lnTo>
                      <a:lnTo>
                        <a:pt x="662" y="842"/>
                      </a:lnTo>
                      <a:lnTo>
                        <a:pt x="662" y="842"/>
                      </a:lnTo>
                      <a:lnTo>
                        <a:pt x="662" y="842"/>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4" name="Group 53"/>
              <p:cNvGrpSpPr>
                <a:grpSpLocks noChangeAspect="1"/>
              </p:cNvGrpSpPr>
              <p:nvPr/>
            </p:nvGrpSpPr>
            <p:grpSpPr>
              <a:xfrm>
                <a:off x="69" y="4273552"/>
                <a:ext cx="1192646" cy="1365250"/>
                <a:chOff x="6991351" y="2448533"/>
                <a:chExt cx="1646965" cy="1885342"/>
              </a:xfrm>
              <a:solidFill>
                <a:schemeClr val="bg2">
                  <a:lumMod val="50000"/>
                  <a:lumOff val="50000"/>
                  <a:alpha val="18000"/>
                </a:schemeClr>
              </a:solidFill>
            </p:grpSpPr>
            <p:sp>
              <p:nvSpPr>
                <p:cNvPr id="155" name="Freeform 56"/>
                <p:cNvSpPr>
                  <a:spLocks/>
                </p:cNvSpPr>
                <p:nvPr/>
              </p:nvSpPr>
              <p:spPr bwMode="auto">
                <a:xfrm>
                  <a:off x="7543643" y="2953066"/>
                  <a:ext cx="19050" cy="498475"/>
                </a:xfrm>
                <a:custGeom>
                  <a:avLst/>
                  <a:gdLst>
                    <a:gd name="T0" fmla="*/ 2 w 12"/>
                    <a:gd name="T1" fmla="*/ 314 h 314"/>
                    <a:gd name="T2" fmla="*/ 2 w 12"/>
                    <a:gd name="T3" fmla="*/ 314 h 314"/>
                    <a:gd name="T4" fmla="*/ 4 w 12"/>
                    <a:gd name="T5" fmla="*/ 314 h 314"/>
                    <a:gd name="T6" fmla="*/ 4 w 12"/>
                    <a:gd name="T7" fmla="*/ 314 h 314"/>
                    <a:gd name="T8" fmla="*/ 4 w 12"/>
                    <a:gd name="T9" fmla="*/ 296 h 314"/>
                    <a:gd name="T10" fmla="*/ 12 w 12"/>
                    <a:gd name="T11" fmla="*/ 56 h 314"/>
                    <a:gd name="T12" fmla="*/ 12 w 12"/>
                    <a:gd name="T13" fmla="*/ 56 h 314"/>
                    <a:gd name="T14" fmla="*/ 12 w 12"/>
                    <a:gd name="T15" fmla="*/ 28 h 314"/>
                    <a:gd name="T16" fmla="*/ 12 w 12"/>
                    <a:gd name="T17" fmla="*/ 28 h 314"/>
                    <a:gd name="T18" fmla="*/ 12 w 12"/>
                    <a:gd name="T19" fmla="*/ 16 h 314"/>
                    <a:gd name="T20" fmla="*/ 10 w 12"/>
                    <a:gd name="T21" fmla="*/ 6 h 314"/>
                    <a:gd name="T22" fmla="*/ 10 w 12"/>
                    <a:gd name="T23" fmla="*/ 6 h 314"/>
                    <a:gd name="T24" fmla="*/ 6 w 12"/>
                    <a:gd name="T25" fmla="*/ 0 h 314"/>
                    <a:gd name="T26" fmla="*/ 4 w 12"/>
                    <a:gd name="T27" fmla="*/ 0 h 314"/>
                    <a:gd name="T28" fmla="*/ 2 w 12"/>
                    <a:gd name="T29" fmla="*/ 2 h 314"/>
                    <a:gd name="T30" fmla="*/ 2 w 12"/>
                    <a:gd name="T31" fmla="*/ 2 h 314"/>
                    <a:gd name="T32" fmla="*/ 0 w 12"/>
                    <a:gd name="T33" fmla="*/ 10 h 314"/>
                    <a:gd name="T34" fmla="*/ 0 w 12"/>
                    <a:gd name="T35" fmla="*/ 18 h 314"/>
                    <a:gd name="T36" fmla="*/ 0 w 12"/>
                    <a:gd name="T37" fmla="*/ 18 h 314"/>
                    <a:gd name="T38" fmla="*/ 2 w 12"/>
                    <a:gd name="T39" fmla="*/ 28 h 314"/>
                    <a:gd name="T40" fmla="*/ 2 w 12"/>
                    <a:gd name="T41" fmla="*/ 42 h 314"/>
                    <a:gd name="T42" fmla="*/ 0 w 12"/>
                    <a:gd name="T43" fmla="*/ 298 h 314"/>
                    <a:gd name="T44" fmla="*/ 0 w 12"/>
                    <a:gd name="T45" fmla="*/ 298 h 314"/>
                    <a:gd name="T46" fmla="*/ 0 w 12"/>
                    <a:gd name="T47" fmla="*/ 310 h 314"/>
                    <a:gd name="T48" fmla="*/ 2 w 12"/>
                    <a:gd name="T49" fmla="*/ 314 h 314"/>
                    <a:gd name="T50" fmla="*/ 2 w 12"/>
                    <a:gd name="T51" fmla="*/ 314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 h="314">
                      <a:moveTo>
                        <a:pt x="2" y="314"/>
                      </a:moveTo>
                      <a:lnTo>
                        <a:pt x="2" y="314"/>
                      </a:lnTo>
                      <a:lnTo>
                        <a:pt x="4" y="314"/>
                      </a:lnTo>
                      <a:lnTo>
                        <a:pt x="4" y="314"/>
                      </a:lnTo>
                      <a:lnTo>
                        <a:pt x="4" y="296"/>
                      </a:lnTo>
                      <a:lnTo>
                        <a:pt x="12" y="56"/>
                      </a:lnTo>
                      <a:lnTo>
                        <a:pt x="12" y="56"/>
                      </a:lnTo>
                      <a:lnTo>
                        <a:pt x="12" y="28"/>
                      </a:lnTo>
                      <a:lnTo>
                        <a:pt x="12" y="28"/>
                      </a:lnTo>
                      <a:lnTo>
                        <a:pt x="12" y="16"/>
                      </a:lnTo>
                      <a:lnTo>
                        <a:pt x="10" y="6"/>
                      </a:lnTo>
                      <a:lnTo>
                        <a:pt x="10" y="6"/>
                      </a:lnTo>
                      <a:lnTo>
                        <a:pt x="6" y="0"/>
                      </a:lnTo>
                      <a:lnTo>
                        <a:pt x="4" y="0"/>
                      </a:lnTo>
                      <a:lnTo>
                        <a:pt x="2" y="2"/>
                      </a:lnTo>
                      <a:lnTo>
                        <a:pt x="2" y="2"/>
                      </a:lnTo>
                      <a:lnTo>
                        <a:pt x="0" y="10"/>
                      </a:lnTo>
                      <a:lnTo>
                        <a:pt x="0" y="18"/>
                      </a:lnTo>
                      <a:lnTo>
                        <a:pt x="0" y="18"/>
                      </a:lnTo>
                      <a:lnTo>
                        <a:pt x="2" y="28"/>
                      </a:lnTo>
                      <a:lnTo>
                        <a:pt x="2" y="42"/>
                      </a:lnTo>
                      <a:lnTo>
                        <a:pt x="0" y="298"/>
                      </a:lnTo>
                      <a:lnTo>
                        <a:pt x="0" y="298"/>
                      </a:lnTo>
                      <a:lnTo>
                        <a:pt x="0" y="310"/>
                      </a:lnTo>
                      <a:lnTo>
                        <a:pt x="2" y="314"/>
                      </a:lnTo>
                      <a:lnTo>
                        <a:pt x="2" y="3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Freeform 57"/>
                <p:cNvSpPr>
                  <a:spLocks/>
                </p:cNvSpPr>
                <p:nvPr/>
              </p:nvSpPr>
              <p:spPr bwMode="auto">
                <a:xfrm>
                  <a:off x="7597775" y="335597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58"/>
                <p:cNvSpPr>
                  <a:spLocks/>
                </p:cNvSpPr>
                <p:nvPr/>
              </p:nvSpPr>
              <p:spPr bwMode="auto">
                <a:xfrm>
                  <a:off x="7565869" y="3273742"/>
                  <a:ext cx="463550" cy="193675"/>
                </a:xfrm>
                <a:custGeom>
                  <a:avLst/>
                  <a:gdLst>
                    <a:gd name="T0" fmla="*/ 0 w 292"/>
                    <a:gd name="T1" fmla="*/ 122 h 122"/>
                    <a:gd name="T2" fmla="*/ 0 w 292"/>
                    <a:gd name="T3" fmla="*/ 122 h 122"/>
                    <a:gd name="T4" fmla="*/ 18 w 292"/>
                    <a:gd name="T5" fmla="*/ 116 h 122"/>
                    <a:gd name="T6" fmla="*/ 254 w 292"/>
                    <a:gd name="T7" fmla="*/ 20 h 122"/>
                    <a:gd name="T8" fmla="*/ 254 w 292"/>
                    <a:gd name="T9" fmla="*/ 20 h 122"/>
                    <a:gd name="T10" fmla="*/ 268 w 292"/>
                    <a:gd name="T11" fmla="*/ 14 h 122"/>
                    <a:gd name="T12" fmla="*/ 278 w 292"/>
                    <a:gd name="T13" fmla="*/ 12 h 122"/>
                    <a:gd name="T14" fmla="*/ 278 w 292"/>
                    <a:gd name="T15" fmla="*/ 12 h 122"/>
                    <a:gd name="T16" fmla="*/ 284 w 292"/>
                    <a:gd name="T17" fmla="*/ 10 h 122"/>
                    <a:gd name="T18" fmla="*/ 292 w 292"/>
                    <a:gd name="T19" fmla="*/ 6 h 122"/>
                    <a:gd name="T20" fmla="*/ 292 w 292"/>
                    <a:gd name="T21" fmla="*/ 6 h 122"/>
                    <a:gd name="T22" fmla="*/ 292 w 292"/>
                    <a:gd name="T23" fmla="*/ 4 h 122"/>
                    <a:gd name="T24" fmla="*/ 292 w 292"/>
                    <a:gd name="T25" fmla="*/ 2 h 122"/>
                    <a:gd name="T26" fmla="*/ 286 w 292"/>
                    <a:gd name="T27" fmla="*/ 0 h 122"/>
                    <a:gd name="T28" fmla="*/ 286 w 292"/>
                    <a:gd name="T29" fmla="*/ 0 h 122"/>
                    <a:gd name="T30" fmla="*/ 274 w 292"/>
                    <a:gd name="T31" fmla="*/ 2 h 122"/>
                    <a:gd name="T32" fmla="*/ 264 w 292"/>
                    <a:gd name="T33" fmla="*/ 6 h 122"/>
                    <a:gd name="T34" fmla="*/ 264 w 292"/>
                    <a:gd name="T35" fmla="*/ 6 h 122"/>
                    <a:gd name="T36" fmla="*/ 238 w 292"/>
                    <a:gd name="T37" fmla="*/ 16 h 122"/>
                    <a:gd name="T38" fmla="*/ 16 w 292"/>
                    <a:gd name="T39" fmla="*/ 112 h 122"/>
                    <a:gd name="T40" fmla="*/ 16 w 292"/>
                    <a:gd name="T41" fmla="*/ 112 h 122"/>
                    <a:gd name="T42" fmla="*/ 0 w 292"/>
                    <a:gd name="T43" fmla="*/ 120 h 122"/>
                    <a:gd name="T44" fmla="*/ 0 w 292"/>
                    <a:gd name="T45" fmla="*/ 120 h 122"/>
                    <a:gd name="T46" fmla="*/ 0 w 292"/>
                    <a:gd name="T47" fmla="*/ 120 h 122"/>
                    <a:gd name="T48" fmla="*/ 0 w 292"/>
                    <a:gd name="T49" fmla="*/ 120 h 122"/>
                    <a:gd name="T50" fmla="*/ 0 w 292"/>
                    <a:gd name="T51" fmla="*/ 122 h 122"/>
                    <a:gd name="T52" fmla="*/ 0 w 292"/>
                    <a:gd name="T53"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2" h="122">
                      <a:moveTo>
                        <a:pt x="0" y="122"/>
                      </a:moveTo>
                      <a:lnTo>
                        <a:pt x="0" y="122"/>
                      </a:lnTo>
                      <a:lnTo>
                        <a:pt x="18" y="116"/>
                      </a:lnTo>
                      <a:lnTo>
                        <a:pt x="254" y="20"/>
                      </a:lnTo>
                      <a:lnTo>
                        <a:pt x="254" y="20"/>
                      </a:lnTo>
                      <a:lnTo>
                        <a:pt x="268" y="14"/>
                      </a:lnTo>
                      <a:lnTo>
                        <a:pt x="278" y="12"/>
                      </a:lnTo>
                      <a:lnTo>
                        <a:pt x="278" y="12"/>
                      </a:lnTo>
                      <a:lnTo>
                        <a:pt x="284" y="10"/>
                      </a:lnTo>
                      <a:lnTo>
                        <a:pt x="292" y="6"/>
                      </a:lnTo>
                      <a:lnTo>
                        <a:pt x="292" y="6"/>
                      </a:lnTo>
                      <a:lnTo>
                        <a:pt x="292" y="4"/>
                      </a:lnTo>
                      <a:lnTo>
                        <a:pt x="292" y="2"/>
                      </a:lnTo>
                      <a:lnTo>
                        <a:pt x="286" y="0"/>
                      </a:lnTo>
                      <a:lnTo>
                        <a:pt x="286" y="0"/>
                      </a:lnTo>
                      <a:lnTo>
                        <a:pt x="274" y="2"/>
                      </a:lnTo>
                      <a:lnTo>
                        <a:pt x="264" y="6"/>
                      </a:lnTo>
                      <a:lnTo>
                        <a:pt x="264" y="6"/>
                      </a:lnTo>
                      <a:lnTo>
                        <a:pt x="238" y="16"/>
                      </a:lnTo>
                      <a:lnTo>
                        <a:pt x="16" y="112"/>
                      </a:lnTo>
                      <a:lnTo>
                        <a:pt x="16" y="112"/>
                      </a:lnTo>
                      <a:lnTo>
                        <a:pt x="0" y="120"/>
                      </a:lnTo>
                      <a:lnTo>
                        <a:pt x="0" y="120"/>
                      </a:lnTo>
                      <a:lnTo>
                        <a:pt x="0" y="120"/>
                      </a:lnTo>
                      <a:lnTo>
                        <a:pt x="0" y="120"/>
                      </a:lnTo>
                      <a:lnTo>
                        <a:pt x="0" y="122"/>
                      </a:lnTo>
                      <a:lnTo>
                        <a:pt x="0" y="1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59"/>
                <p:cNvSpPr>
                  <a:spLocks noEditPoints="1"/>
                </p:cNvSpPr>
                <p:nvPr/>
              </p:nvSpPr>
              <p:spPr bwMode="auto">
                <a:xfrm>
                  <a:off x="6991351" y="2448533"/>
                  <a:ext cx="1646965" cy="1885342"/>
                </a:xfrm>
                <a:custGeom>
                  <a:avLst/>
                  <a:gdLst>
                    <a:gd name="T0" fmla="*/ 1212 w 1216"/>
                    <a:gd name="T1" fmla="*/ 748 h 1392"/>
                    <a:gd name="T2" fmla="*/ 1174 w 1216"/>
                    <a:gd name="T3" fmla="*/ 708 h 1392"/>
                    <a:gd name="T4" fmla="*/ 850 w 1216"/>
                    <a:gd name="T5" fmla="*/ 674 h 1392"/>
                    <a:gd name="T6" fmla="*/ 410 w 1216"/>
                    <a:gd name="T7" fmla="*/ 830 h 1392"/>
                    <a:gd name="T8" fmla="*/ 392 w 1216"/>
                    <a:gd name="T9" fmla="*/ 836 h 1392"/>
                    <a:gd name="T10" fmla="*/ 400 w 1216"/>
                    <a:gd name="T11" fmla="*/ 812 h 1392"/>
                    <a:gd name="T12" fmla="*/ 408 w 1216"/>
                    <a:gd name="T13" fmla="*/ 796 h 1392"/>
                    <a:gd name="T14" fmla="*/ 398 w 1216"/>
                    <a:gd name="T15" fmla="*/ 784 h 1392"/>
                    <a:gd name="T16" fmla="*/ 396 w 1216"/>
                    <a:gd name="T17" fmla="*/ 776 h 1392"/>
                    <a:gd name="T18" fmla="*/ 390 w 1216"/>
                    <a:gd name="T19" fmla="*/ 770 h 1392"/>
                    <a:gd name="T20" fmla="*/ 380 w 1216"/>
                    <a:gd name="T21" fmla="*/ 766 h 1392"/>
                    <a:gd name="T22" fmla="*/ 374 w 1216"/>
                    <a:gd name="T23" fmla="*/ 768 h 1392"/>
                    <a:gd name="T24" fmla="*/ 356 w 1216"/>
                    <a:gd name="T25" fmla="*/ 768 h 1392"/>
                    <a:gd name="T26" fmla="*/ 348 w 1216"/>
                    <a:gd name="T27" fmla="*/ 782 h 1392"/>
                    <a:gd name="T28" fmla="*/ 330 w 1216"/>
                    <a:gd name="T29" fmla="*/ 774 h 1392"/>
                    <a:gd name="T30" fmla="*/ 310 w 1216"/>
                    <a:gd name="T31" fmla="*/ 308 h 1392"/>
                    <a:gd name="T32" fmla="*/ 164 w 1216"/>
                    <a:gd name="T33" fmla="*/ 22 h 1392"/>
                    <a:gd name="T34" fmla="*/ 90 w 1216"/>
                    <a:gd name="T35" fmla="*/ 0 h 1392"/>
                    <a:gd name="T36" fmla="*/ 76 w 1216"/>
                    <a:gd name="T37" fmla="*/ 14 h 1392"/>
                    <a:gd name="T38" fmla="*/ 0 w 1216"/>
                    <a:gd name="T39" fmla="*/ 650 h 1392"/>
                    <a:gd name="T40" fmla="*/ 0 w 1216"/>
                    <a:gd name="T41" fmla="*/ 692 h 1392"/>
                    <a:gd name="T42" fmla="*/ 22 w 1216"/>
                    <a:gd name="T43" fmla="*/ 1096 h 1392"/>
                    <a:gd name="T44" fmla="*/ 120 w 1216"/>
                    <a:gd name="T45" fmla="*/ 1036 h 1392"/>
                    <a:gd name="T46" fmla="*/ 228 w 1216"/>
                    <a:gd name="T47" fmla="*/ 952 h 1392"/>
                    <a:gd name="T48" fmla="*/ 154 w 1216"/>
                    <a:gd name="T49" fmla="*/ 1044 h 1392"/>
                    <a:gd name="T50" fmla="*/ 122 w 1216"/>
                    <a:gd name="T51" fmla="*/ 1102 h 1392"/>
                    <a:gd name="T52" fmla="*/ 76 w 1216"/>
                    <a:gd name="T53" fmla="*/ 1188 h 1392"/>
                    <a:gd name="T54" fmla="*/ 118 w 1216"/>
                    <a:gd name="T55" fmla="*/ 1216 h 1392"/>
                    <a:gd name="T56" fmla="*/ 178 w 1216"/>
                    <a:gd name="T57" fmla="*/ 1142 h 1392"/>
                    <a:gd name="T58" fmla="*/ 222 w 1216"/>
                    <a:gd name="T59" fmla="*/ 1090 h 1392"/>
                    <a:gd name="T60" fmla="*/ 278 w 1216"/>
                    <a:gd name="T61" fmla="*/ 988 h 1392"/>
                    <a:gd name="T62" fmla="*/ 296 w 1216"/>
                    <a:gd name="T63" fmla="*/ 960 h 1392"/>
                    <a:gd name="T64" fmla="*/ 244 w 1216"/>
                    <a:gd name="T65" fmla="*/ 1120 h 1392"/>
                    <a:gd name="T66" fmla="*/ 224 w 1216"/>
                    <a:gd name="T67" fmla="*/ 1234 h 1392"/>
                    <a:gd name="T68" fmla="*/ 232 w 1216"/>
                    <a:gd name="T69" fmla="*/ 1330 h 1392"/>
                    <a:gd name="T70" fmla="*/ 248 w 1216"/>
                    <a:gd name="T71" fmla="*/ 1354 h 1392"/>
                    <a:gd name="T72" fmla="*/ 262 w 1216"/>
                    <a:gd name="T73" fmla="*/ 1368 h 1392"/>
                    <a:gd name="T74" fmla="*/ 282 w 1216"/>
                    <a:gd name="T75" fmla="*/ 1390 h 1392"/>
                    <a:gd name="T76" fmla="*/ 338 w 1216"/>
                    <a:gd name="T77" fmla="*/ 1388 h 1392"/>
                    <a:gd name="T78" fmla="*/ 388 w 1216"/>
                    <a:gd name="T79" fmla="*/ 1390 h 1392"/>
                    <a:gd name="T80" fmla="*/ 412 w 1216"/>
                    <a:gd name="T81" fmla="*/ 1386 h 1392"/>
                    <a:gd name="T82" fmla="*/ 428 w 1216"/>
                    <a:gd name="T83" fmla="*/ 1392 h 1392"/>
                    <a:gd name="T84" fmla="*/ 450 w 1216"/>
                    <a:gd name="T85" fmla="*/ 1392 h 1392"/>
                    <a:gd name="T86" fmla="*/ 474 w 1216"/>
                    <a:gd name="T87" fmla="*/ 1380 h 1392"/>
                    <a:gd name="T88" fmla="*/ 496 w 1216"/>
                    <a:gd name="T89" fmla="*/ 1380 h 1392"/>
                    <a:gd name="T90" fmla="*/ 526 w 1216"/>
                    <a:gd name="T91" fmla="*/ 1374 h 1392"/>
                    <a:gd name="T92" fmla="*/ 598 w 1216"/>
                    <a:gd name="T93" fmla="*/ 1314 h 1392"/>
                    <a:gd name="T94" fmla="*/ 616 w 1216"/>
                    <a:gd name="T95" fmla="*/ 1292 h 1392"/>
                    <a:gd name="T96" fmla="*/ 630 w 1216"/>
                    <a:gd name="T97" fmla="*/ 1178 h 1392"/>
                    <a:gd name="T98" fmla="*/ 608 w 1216"/>
                    <a:gd name="T99" fmla="*/ 1104 h 1392"/>
                    <a:gd name="T100" fmla="*/ 714 w 1216"/>
                    <a:gd name="T101" fmla="*/ 1124 h 1392"/>
                    <a:gd name="T102" fmla="*/ 866 w 1216"/>
                    <a:gd name="T103" fmla="*/ 1120 h 1392"/>
                    <a:gd name="T104" fmla="*/ 1044 w 1216"/>
                    <a:gd name="T105" fmla="*/ 966 h 1392"/>
                    <a:gd name="T106" fmla="*/ 1210 w 1216"/>
                    <a:gd name="T107" fmla="*/ 784 h 1392"/>
                    <a:gd name="T108" fmla="*/ 382 w 1216"/>
                    <a:gd name="T109" fmla="*/ 776 h 1392"/>
                    <a:gd name="T110" fmla="*/ 382 w 1216"/>
                    <a:gd name="T111" fmla="*/ 776 h 1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16" h="1392">
                      <a:moveTo>
                        <a:pt x="1216" y="756"/>
                      </a:moveTo>
                      <a:lnTo>
                        <a:pt x="1216" y="756"/>
                      </a:lnTo>
                      <a:lnTo>
                        <a:pt x="1212" y="748"/>
                      </a:lnTo>
                      <a:lnTo>
                        <a:pt x="1212" y="748"/>
                      </a:lnTo>
                      <a:lnTo>
                        <a:pt x="1206" y="738"/>
                      </a:lnTo>
                      <a:lnTo>
                        <a:pt x="1200" y="730"/>
                      </a:lnTo>
                      <a:lnTo>
                        <a:pt x="1186" y="716"/>
                      </a:lnTo>
                      <a:lnTo>
                        <a:pt x="1174" y="708"/>
                      </a:lnTo>
                      <a:lnTo>
                        <a:pt x="1168" y="704"/>
                      </a:lnTo>
                      <a:lnTo>
                        <a:pt x="1084" y="676"/>
                      </a:lnTo>
                      <a:lnTo>
                        <a:pt x="976" y="664"/>
                      </a:lnTo>
                      <a:lnTo>
                        <a:pt x="850" y="674"/>
                      </a:lnTo>
                      <a:lnTo>
                        <a:pt x="742" y="698"/>
                      </a:lnTo>
                      <a:lnTo>
                        <a:pt x="582" y="748"/>
                      </a:lnTo>
                      <a:lnTo>
                        <a:pt x="476" y="796"/>
                      </a:lnTo>
                      <a:lnTo>
                        <a:pt x="410" y="830"/>
                      </a:lnTo>
                      <a:lnTo>
                        <a:pt x="388" y="842"/>
                      </a:lnTo>
                      <a:lnTo>
                        <a:pt x="388" y="842"/>
                      </a:lnTo>
                      <a:lnTo>
                        <a:pt x="392" y="836"/>
                      </a:lnTo>
                      <a:lnTo>
                        <a:pt x="392" y="836"/>
                      </a:lnTo>
                      <a:lnTo>
                        <a:pt x="394" y="828"/>
                      </a:lnTo>
                      <a:lnTo>
                        <a:pt x="394" y="814"/>
                      </a:lnTo>
                      <a:lnTo>
                        <a:pt x="394" y="814"/>
                      </a:lnTo>
                      <a:lnTo>
                        <a:pt x="400" y="812"/>
                      </a:lnTo>
                      <a:lnTo>
                        <a:pt x="404" y="808"/>
                      </a:lnTo>
                      <a:lnTo>
                        <a:pt x="404" y="808"/>
                      </a:lnTo>
                      <a:lnTo>
                        <a:pt x="408" y="802"/>
                      </a:lnTo>
                      <a:lnTo>
                        <a:pt x="408" y="796"/>
                      </a:lnTo>
                      <a:lnTo>
                        <a:pt x="404" y="790"/>
                      </a:lnTo>
                      <a:lnTo>
                        <a:pt x="400" y="784"/>
                      </a:lnTo>
                      <a:lnTo>
                        <a:pt x="400" y="784"/>
                      </a:lnTo>
                      <a:lnTo>
                        <a:pt x="398" y="784"/>
                      </a:lnTo>
                      <a:lnTo>
                        <a:pt x="402" y="782"/>
                      </a:lnTo>
                      <a:lnTo>
                        <a:pt x="398" y="780"/>
                      </a:lnTo>
                      <a:lnTo>
                        <a:pt x="396" y="778"/>
                      </a:lnTo>
                      <a:lnTo>
                        <a:pt x="396" y="776"/>
                      </a:lnTo>
                      <a:lnTo>
                        <a:pt x="394" y="770"/>
                      </a:lnTo>
                      <a:lnTo>
                        <a:pt x="392" y="772"/>
                      </a:lnTo>
                      <a:lnTo>
                        <a:pt x="392" y="770"/>
                      </a:lnTo>
                      <a:lnTo>
                        <a:pt x="390" y="770"/>
                      </a:lnTo>
                      <a:lnTo>
                        <a:pt x="386" y="766"/>
                      </a:lnTo>
                      <a:lnTo>
                        <a:pt x="384" y="770"/>
                      </a:lnTo>
                      <a:lnTo>
                        <a:pt x="382" y="768"/>
                      </a:lnTo>
                      <a:lnTo>
                        <a:pt x="380" y="766"/>
                      </a:lnTo>
                      <a:lnTo>
                        <a:pt x="378" y="772"/>
                      </a:lnTo>
                      <a:lnTo>
                        <a:pt x="378" y="772"/>
                      </a:lnTo>
                      <a:lnTo>
                        <a:pt x="378" y="772"/>
                      </a:lnTo>
                      <a:lnTo>
                        <a:pt x="374" y="768"/>
                      </a:lnTo>
                      <a:lnTo>
                        <a:pt x="374" y="768"/>
                      </a:lnTo>
                      <a:lnTo>
                        <a:pt x="368" y="764"/>
                      </a:lnTo>
                      <a:lnTo>
                        <a:pt x="362" y="764"/>
                      </a:lnTo>
                      <a:lnTo>
                        <a:pt x="356" y="768"/>
                      </a:lnTo>
                      <a:lnTo>
                        <a:pt x="352" y="772"/>
                      </a:lnTo>
                      <a:lnTo>
                        <a:pt x="352" y="772"/>
                      </a:lnTo>
                      <a:lnTo>
                        <a:pt x="348" y="776"/>
                      </a:lnTo>
                      <a:lnTo>
                        <a:pt x="348" y="782"/>
                      </a:lnTo>
                      <a:lnTo>
                        <a:pt x="348" y="782"/>
                      </a:lnTo>
                      <a:lnTo>
                        <a:pt x="336" y="786"/>
                      </a:lnTo>
                      <a:lnTo>
                        <a:pt x="328" y="792"/>
                      </a:lnTo>
                      <a:lnTo>
                        <a:pt x="330" y="774"/>
                      </a:lnTo>
                      <a:lnTo>
                        <a:pt x="336" y="700"/>
                      </a:lnTo>
                      <a:lnTo>
                        <a:pt x="340" y="586"/>
                      </a:lnTo>
                      <a:lnTo>
                        <a:pt x="328" y="418"/>
                      </a:lnTo>
                      <a:lnTo>
                        <a:pt x="310" y="308"/>
                      </a:lnTo>
                      <a:lnTo>
                        <a:pt x="274" y="186"/>
                      </a:lnTo>
                      <a:lnTo>
                        <a:pt x="222" y="92"/>
                      </a:lnTo>
                      <a:lnTo>
                        <a:pt x="164" y="22"/>
                      </a:lnTo>
                      <a:lnTo>
                        <a:pt x="164" y="22"/>
                      </a:lnTo>
                      <a:lnTo>
                        <a:pt x="152" y="14"/>
                      </a:lnTo>
                      <a:lnTo>
                        <a:pt x="136" y="6"/>
                      </a:lnTo>
                      <a:lnTo>
                        <a:pt x="118" y="0"/>
                      </a:lnTo>
                      <a:lnTo>
                        <a:pt x="90" y="0"/>
                      </a:lnTo>
                      <a:lnTo>
                        <a:pt x="90" y="0"/>
                      </a:lnTo>
                      <a:lnTo>
                        <a:pt x="82" y="4"/>
                      </a:lnTo>
                      <a:lnTo>
                        <a:pt x="78" y="10"/>
                      </a:lnTo>
                      <a:lnTo>
                        <a:pt x="76" y="14"/>
                      </a:lnTo>
                      <a:lnTo>
                        <a:pt x="58" y="38"/>
                      </a:lnTo>
                      <a:lnTo>
                        <a:pt x="24" y="100"/>
                      </a:lnTo>
                      <a:lnTo>
                        <a:pt x="0" y="158"/>
                      </a:lnTo>
                      <a:lnTo>
                        <a:pt x="0" y="650"/>
                      </a:lnTo>
                      <a:lnTo>
                        <a:pt x="76" y="712"/>
                      </a:lnTo>
                      <a:lnTo>
                        <a:pt x="76" y="712"/>
                      </a:lnTo>
                      <a:lnTo>
                        <a:pt x="36" y="700"/>
                      </a:lnTo>
                      <a:lnTo>
                        <a:pt x="0" y="692"/>
                      </a:lnTo>
                      <a:lnTo>
                        <a:pt x="0" y="1108"/>
                      </a:lnTo>
                      <a:lnTo>
                        <a:pt x="0" y="1108"/>
                      </a:lnTo>
                      <a:lnTo>
                        <a:pt x="22" y="1096"/>
                      </a:lnTo>
                      <a:lnTo>
                        <a:pt x="22" y="1096"/>
                      </a:lnTo>
                      <a:lnTo>
                        <a:pt x="52" y="1080"/>
                      </a:lnTo>
                      <a:lnTo>
                        <a:pt x="84" y="1060"/>
                      </a:lnTo>
                      <a:lnTo>
                        <a:pt x="120" y="1036"/>
                      </a:lnTo>
                      <a:lnTo>
                        <a:pt x="120" y="1036"/>
                      </a:lnTo>
                      <a:lnTo>
                        <a:pt x="166" y="996"/>
                      </a:lnTo>
                      <a:lnTo>
                        <a:pt x="206" y="962"/>
                      </a:lnTo>
                      <a:lnTo>
                        <a:pt x="244" y="932"/>
                      </a:lnTo>
                      <a:lnTo>
                        <a:pt x="228" y="952"/>
                      </a:lnTo>
                      <a:lnTo>
                        <a:pt x="198" y="990"/>
                      </a:lnTo>
                      <a:lnTo>
                        <a:pt x="190" y="1004"/>
                      </a:lnTo>
                      <a:lnTo>
                        <a:pt x="172" y="1016"/>
                      </a:lnTo>
                      <a:lnTo>
                        <a:pt x="154" y="1044"/>
                      </a:lnTo>
                      <a:lnTo>
                        <a:pt x="148" y="1052"/>
                      </a:lnTo>
                      <a:lnTo>
                        <a:pt x="122" y="1090"/>
                      </a:lnTo>
                      <a:lnTo>
                        <a:pt x="126" y="1096"/>
                      </a:lnTo>
                      <a:lnTo>
                        <a:pt x="122" y="1102"/>
                      </a:lnTo>
                      <a:lnTo>
                        <a:pt x="112" y="1104"/>
                      </a:lnTo>
                      <a:lnTo>
                        <a:pt x="102" y="1124"/>
                      </a:lnTo>
                      <a:lnTo>
                        <a:pt x="80" y="1154"/>
                      </a:lnTo>
                      <a:lnTo>
                        <a:pt x="76" y="1188"/>
                      </a:lnTo>
                      <a:lnTo>
                        <a:pt x="84" y="1216"/>
                      </a:lnTo>
                      <a:lnTo>
                        <a:pt x="98" y="1200"/>
                      </a:lnTo>
                      <a:lnTo>
                        <a:pt x="88" y="1218"/>
                      </a:lnTo>
                      <a:lnTo>
                        <a:pt x="118" y="1216"/>
                      </a:lnTo>
                      <a:lnTo>
                        <a:pt x="146" y="1198"/>
                      </a:lnTo>
                      <a:lnTo>
                        <a:pt x="166" y="1168"/>
                      </a:lnTo>
                      <a:lnTo>
                        <a:pt x="180" y="1150"/>
                      </a:lnTo>
                      <a:lnTo>
                        <a:pt x="178" y="1142"/>
                      </a:lnTo>
                      <a:lnTo>
                        <a:pt x="182" y="1136"/>
                      </a:lnTo>
                      <a:lnTo>
                        <a:pt x="190" y="1136"/>
                      </a:lnTo>
                      <a:lnTo>
                        <a:pt x="216" y="1098"/>
                      </a:lnTo>
                      <a:lnTo>
                        <a:pt x="222" y="1090"/>
                      </a:lnTo>
                      <a:lnTo>
                        <a:pt x="240" y="1062"/>
                      </a:lnTo>
                      <a:lnTo>
                        <a:pt x="246" y="1042"/>
                      </a:lnTo>
                      <a:lnTo>
                        <a:pt x="256" y="1030"/>
                      </a:lnTo>
                      <a:lnTo>
                        <a:pt x="278" y="988"/>
                      </a:lnTo>
                      <a:lnTo>
                        <a:pt x="292" y="964"/>
                      </a:lnTo>
                      <a:lnTo>
                        <a:pt x="292" y="964"/>
                      </a:lnTo>
                      <a:lnTo>
                        <a:pt x="296" y="960"/>
                      </a:lnTo>
                      <a:lnTo>
                        <a:pt x="296" y="960"/>
                      </a:lnTo>
                      <a:lnTo>
                        <a:pt x="284" y="1004"/>
                      </a:lnTo>
                      <a:lnTo>
                        <a:pt x="266" y="1058"/>
                      </a:lnTo>
                      <a:lnTo>
                        <a:pt x="244" y="1120"/>
                      </a:lnTo>
                      <a:lnTo>
                        <a:pt x="244" y="1120"/>
                      </a:lnTo>
                      <a:lnTo>
                        <a:pt x="236" y="1162"/>
                      </a:lnTo>
                      <a:lnTo>
                        <a:pt x="228" y="1200"/>
                      </a:lnTo>
                      <a:lnTo>
                        <a:pt x="224" y="1234"/>
                      </a:lnTo>
                      <a:lnTo>
                        <a:pt x="224" y="1234"/>
                      </a:lnTo>
                      <a:lnTo>
                        <a:pt x="222" y="1260"/>
                      </a:lnTo>
                      <a:lnTo>
                        <a:pt x="222" y="1278"/>
                      </a:lnTo>
                      <a:lnTo>
                        <a:pt x="224" y="1294"/>
                      </a:lnTo>
                      <a:lnTo>
                        <a:pt x="232" y="1330"/>
                      </a:lnTo>
                      <a:lnTo>
                        <a:pt x="238" y="1346"/>
                      </a:lnTo>
                      <a:lnTo>
                        <a:pt x="246" y="1354"/>
                      </a:lnTo>
                      <a:lnTo>
                        <a:pt x="246" y="1354"/>
                      </a:lnTo>
                      <a:lnTo>
                        <a:pt x="248" y="1354"/>
                      </a:lnTo>
                      <a:lnTo>
                        <a:pt x="252" y="1356"/>
                      </a:lnTo>
                      <a:lnTo>
                        <a:pt x="258" y="1360"/>
                      </a:lnTo>
                      <a:lnTo>
                        <a:pt x="262" y="1368"/>
                      </a:lnTo>
                      <a:lnTo>
                        <a:pt x="262" y="1368"/>
                      </a:lnTo>
                      <a:lnTo>
                        <a:pt x="264" y="1372"/>
                      </a:lnTo>
                      <a:lnTo>
                        <a:pt x="266" y="1378"/>
                      </a:lnTo>
                      <a:lnTo>
                        <a:pt x="274" y="1384"/>
                      </a:lnTo>
                      <a:lnTo>
                        <a:pt x="282" y="1390"/>
                      </a:lnTo>
                      <a:lnTo>
                        <a:pt x="306" y="1388"/>
                      </a:lnTo>
                      <a:lnTo>
                        <a:pt x="326" y="1386"/>
                      </a:lnTo>
                      <a:lnTo>
                        <a:pt x="326" y="1386"/>
                      </a:lnTo>
                      <a:lnTo>
                        <a:pt x="338" y="1388"/>
                      </a:lnTo>
                      <a:lnTo>
                        <a:pt x="358" y="1392"/>
                      </a:lnTo>
                      <a:lnTo>
                        <a:pt x="382" y="1392"/>
                      </a:lnTo>
                      <a:lnTo>
                        <a:pt x="382" y="1392"/>
                      </a:lnTo>
                      <a:lnTo>
                        <a:pt x="388" y="1390"/>
                      </a:lnTo>
                      <a:lnTo>
                        <a:pt x="388" y="1390"/>
                      </a:lnTo>
                      <a:lnTo>
                        <a:pt x="400" y="1386"/>
                      </a:lnTo>
                      <a:lnTo>
                        <a:pt x="408" y="1386"/>
                      </a:lnTo>
                      <a:lnTo>
                        <a:pt x="412" y="1386"/>
                      </a:lnTo>
                      <a:lnTo>
                        <a:pt x="416" y="1388"/>
                      </a:lnTo>
                      <a:lnTo>
                        <a:pt x="416" y="1388"/>
                      </a:lnTo>
                      <a:lnTo>
                        <a:pt x="422" y="1390"/>
                      </a:lnTo>
                      <a:lnTo>
                        <a:pt x="428" y="1392"/>
                      </a:lnTo>
                      <a:lnTo>
                        <a:pt x="446" y="1392"/>
                      </a:lnTo>
                      <a:lnTo>
                        <a:pt x="446" y="1392"/>
                      </a:lnTo>
                      <a:lnTo>
                        <a:pt x="450" y="1392"/>
                      </a:lnTo>
                      <a:lnTo>
                        <a:pt x="450" y="1392"/>
                      </a:lnTo>
                      <a:lnTo>
                        <a:pt x="464" y="1386"/>
                      </a:lnTo>
                      <a:lnTo>
                        <a:pt x="472" y="1382"/>
                      </a:lnTo>
                      <a:lnTo>
                        <a:pt x="472" y="1382"/>
                      </a:lnTo>
                      <a:lnTo>
                        <a:pt x="474" y="1380"/>
                      </a:lnTo>
                      <a:lnTo>
                        <a:pt x="476" y="1378"/>
                      </a:lnTo>
                      <a:lnTo>
                        <a:pt x="484" y="1378"/>
                      </a:lnTo>
                      <a:lnTo>
                        <a:pt x="496" y="1380"/>
                      </a:lnTo>
                      <a:lnTo>
                        <a:pt x="496" y="1380"/>
                      </a:lnTo>
                      <a:lnTo>
                        <a:pt x="504" y="1380"/>
                      </a:lnTo>
                      <a:lnTo>
                        <a:pt x="510" y="1380"/>
                      </a:lnTo>
                      <a:lnTo>
                        <a:pt x="520" y="1378"/>
                      </a:lnTo>
                      <a:lnTo>
                        <a:pt x="526" y="1374"/>
                      </a:lnTo>
                      <a:lnTo>
                        <a:pt x="528" y="1372"/>
                      </a:lnTo>
                      <a:lnTo>
                        <a:pt x="554" y="1350"/>
                      </a:lnTo>
                      <a:lnTo>
                        <a:pt x="582" y="1336"/>
                      </a:lnTo>
                      <a:lnTo>
                        <a:pt x="598" y="1314"/>
                      </a:lnTo>
                      <a:lnTo>
                        <a:pt x="598" y="1314"/>
                      </a:lnTo>
                      <a:lnTo>
                        <a:pt x="606" y="1306"/>
                      </a:lnTo>
                      <a:lnTo>
                        <a:pt x="612" y="1300"/>
                      </a:lnTo>
                      <a:lnTo>
                        <a:pt x="616" y="1292"/>
                      </a:lnTo>
                      <a:lnTo>
                        <a:pt x="616" y="1292"/>
                      </a:lnTo>
                      <a:lnTo>
                        <a:pt x="624" y="1270"/>
                      </a:lnTo>
                      <a:lnTo>
                        <a:pt x="628" y="1254"/>
                      </a:lnTo>
                      <a:lnTo>
                        <a:pt x="630" y="1178"/>
                      </a:lnTo>
                      <a:lnTo>
                        <a:pt x="630" y="1178"/>
                      </a:lnTo>
                      <a:lnTo>
                        <a:pt x="614" y="1116"/>
                      </a:lnTo>
                      <a:lnTo>
                        <a:pt x="614" y="1116"/>
                      </a:lnTo>
                      <a:lnTo>
                        <a:pt x="608" y="1104"/>
                      </a:lnTo>
                      <a:lnTo>
                        <a:pt x="594" y="1086"/>
                      </a:lnTo>
                      <a:lnTo>
                        <a:pt x="562" y="1042"/>
                      </a:lnTo>
                      <a:lnTo>
                        <a:pt x="678" y="1106"/>
                      </a:lnTo>
                      <a:lnTo>
                        <a:pt x="714" y="1124"/>
                      </a:lnTo>
                      <a:lnTo>
                        <a:pt x="750" y="1142"/>
                      </a:lnTo>
                      <a:lnTo>
                        <a:pt x="782" y="1146"/>
                      </a:lnTo>
                      <a:lnTo>
                        <a:pt x="822" y="1140"/>
                      </a:lnTo>
                      <a:lnTo>
                        <a:pt x="866" y="1120"/>
                      </a:lnTo>
                      <a:lnTo>
                        <a:pt x="910" y="1090"/>
                      </a:lnTo>
                      <a:lnTo>
                        <a:pt x="936" y="1070"/>
                      </a:lnTo>
                      <a:lnTo>
                        <a:pt x="1000" y="1006"/>
                      </a:lnTo>
                      <a:lnTo>
                        <a:pt x="1044" y="966"/>
                      </a:lnTo>
                      <a:lnTo>
                        <a:pt x="1148" y="864"/>
                      </a:lnTo>
                      <a:lnTo>
                        <a:pt x="1194" y="808"/>
                      </a:lnTo>
                      <a:lnTo>
                        <a:pt x="1210" y="784"/>
                      </a:lnTo>
                      <a:lnTo>
                        <a:pt x="1210" y="784"/>
                      </a:lnTo>
                      <a:lnTo>
                        <a:pt x="1212" y="782"/>
                      </a:lnTo>
                      <a:lnTo>
                        <a:pt x="1216" y="776"/>
                      </a:lnTo>
                      <a:lnTo>
                        <a:pt x="1216" y="756"/>
                      </a:lnTo>
                      <a:close/>
                      <a:moveTo>
                        <a:pt x="382" y="776"/>
                      </a:moveTo>
                      <a:lnTo>
                        <a:pt x="382" y="776"/>
                      </a:lnTo>
                      <a:lnTo>
                        <a:pt x="382" y="776"/>
                      </a:lnTo>
                      <a:lnTo>
                        <a:pt x="382" y="776"/>
                      </a:lnTo>
                      <a:lnTo>
                        <a:pt x="382" y="776"/>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45" name="Group 58"/>
              <p:cNvGrpSpPr>
                <a:grpSpLocks noChangeAspect="1"/>
              </p:cNvGrpSpPr>
              <p:nvPr/>
            </p:nvGrpSpPr>
            <p:grpSpPr>
              <a:xfrm>
                <a:off x="7366653" y="-16"/>
                <a:ext cx="1266631" cy="990597"/>
                <a:chOff x="5410249" y="5114925"/>
                <a:chExt cx="1558925" cy="1219200"/>
              </a:xfrm>
              <a:solidFill>
                <a:schemeClr val="bg2">
                  <a:lumMod val="50000"/>
                  <a:lumOff val="50000"/>
                  <a:alpha val="18000"/>
                </a:schemeClr>
              </a:solidFill>
            </p:grpSpPr>
            <p:sp>
              <p:nvSpPr>
                <p:cNvPr id="151" name="Freeform 63"/>
                <p:cNvSpPr>
                  <a:spLocks/>
                </p:cNvSpPr>
                <p:nvPr/>
              </p:nvSpPr>
              <p:spPr bwMode="auto">
                <a:xfrm>
                  <a:off x="5819775" y="5114925"/>
                  <a:ext cx="228600" cy="231775"/>
                </a:xfrm>
                <a:custGeom>
                  <a:avLst/>
                  <a:gdLst>
                    <a:gd name="T0" fmla="*/ 144 w 144"/>
                    <a:gd name="T1" fmla="*/ 146 h 146"/>
                    <a:gd name="T2" fmla="*/ 144 w 144"/>
                    <a:gd name="T3" fmla="*/ 146 h 146"/>
                    <a:gd name="T4" fmla="*/ 144 w 144"/>
                    <a:gd name="T5" fmla="*/ 146 h 146"/>
                    <a:gd name="T6" fmla="*/ 144 w 144"/>
                    <a:gd name="T7" fmla="*/ 146 h 146"/>
                    <a:gd name="T8" fmla="*/ 132 w 144"/>
                    <a:gd name="T9" fmla="*/ 132 h 146"/>
                    <a:gd name="T10" fmla="*/ 32 w 144"/>
                    <a:gd name="T11" fmla="*/ 22 h 146"/>
                    <a:gd name="T12" fmla="*/ 32 w 144"/>
                    <a:gd name="T13" fmla="*/ 22 h 146"/>
                    <a:gd name="T14" fmla="*/ 18 w 144"/>
                    <a:gd name="T15" fmla="*/ 4 h 146"/>
                    <a:gd name="T16" fmla="*/ 18 w 144"/>
                    <a:gd name="T17" fmla="*/ 4 h 146"/>
                    <a:gd name="T18" fmla="*/ 12 w 144"/>
                    <a:gd name="T19" fmla="*/ 2 h 146"/>
                    <a:gd name="T20" fmla="*/ 8 w 144"/>
                    <a:gd name="T21" fmla="*/ 0 h 146"/>
                    <a:gd name="T22" fmla="*/ 8 w 144"/>
                    <a:gd name="T23" fmla="*/ 0 h 146"/>
                    <a:gd name="T24" fmla="*/ 0 w 144"/>
                    <a:gd name="T25" fmla="*/ 0 h 146"/>
                    <a:gd name="T26" fmla="*/ 0 w 144"/>
                    <a:gd name="T27" fmla="*/ 0 h 146"/>
                    <a:gd name="T28" fmla="*/ 6 w 144"/>
                    <a:gd name="T29" fmla="*/ 4 h 146"/>
                    <a:gd name="T30" fmla="*/ 6 w 144"/>
                    <a:gd name="T31" fmla="*/ 4 h 146"/>
                    <a:gd name="T32" fmla="*/ 22 w 144"/>
                    <a:gd name="T33" fmla="*/ 18 h 146"/>
                    <a:gd name="T34" fmla="*/ 130 w 144"/>
                    <a:gd name="T35" fmla="*/ 136 h 146"/>
                    <a:gd name="T36" fmla="*/ 130 w 144"/>
                    <a:gd name="T37" fmla="*/ 136 h 146"/>
                    <a:gd name="T38" fmla="*/ 144 w 144"/>
                    <a:gd name="T39" fmla="*/ 146 h 146"/>
                    <a:gd name="T40" fmla="*/ 144 w 144"/>
                    <a:gd name="T41"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4" h="146">
                      <a:moveTo>
                        <a:pt x="144" y="146"/>
                      </a:moveTo>
                      <a:lnTo>
                        <a:pt x="144" y="146"/>
                      </a:lnTo>
                      <a:lnTo>
                        <a:pt x="144" y="146"/>
                      </a:lnTo>
                      <a:lnTo>
                        <a:pt x="144" y="146"/>
                      </a:lnTo>
                      <a:lnTo>
                        <a:pt x="132" y="132"/>
                      </a:lnTo>
                      <a:lnTo>
                        <a:pt x="32" y="22"/>
                      </a:lnTo>
                      <a:lnTo>
                        <a:pt x="32" y="22"/>
                      </a:lnTo>
                      <a:lnTo>
                        <a:pt x="18" y="4"/>
                      </a:lnTo>
                      <a:lnTo>
                        <a:pt x="18" y="4"/>
                      </a:lnTo>
                      <a:lnTo>
                        <a:pt x="12" y="2"/>
                      </a:lnTo>
                      <a:lnTo>
                        <a:pt x="8" y="0"/>
                      </a:lnTo>
                      <a:lnTo>
                        <a:pt x="8" y="0"/>
                      </a:lnTo>
                      <a:lnTo>
                        <a:pt x="0" y="0"/>
                      </a:lnTo>
                      <a:lnTo>
                        <a:pt x="0" y="0"/>
                      </a:lnTo>
                      <a:lnTo>
                        <a:pt x="6" y="4"/>
                      </a:lnTo>
                      <a:lnTo>
                        <a:pt x="6" y="4"/>
                      </a:lnTo>
                      <a:lnTo>
                        <a:pt x="22" y="18"/>
                      </a:lnTo>
                      <a:lnTo>
                        <a:pt x="130" y="136"/>
                      </a:lnTo>
                      <a:lnTo>
                        <a:pt x="130" y="136"/>
                      </a:lnTo>
                      <a:lnTo>
                        <a:pt x="144" y="146"/>
                      </a:lnTo>
                      <a:lnTo>
                        <a:pt x="144"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64"/>
                <p:cNvSpPr>
                  <a:spLocks/>
                </p:cNvSpPr>
                <p:nvPr/>
              </p:nvSpPr>
              <p:spPr bwMode="auto">
                <a:xfrm>
                  <a:off x="6051550" y="535305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65"/>
                <p:cNvSpPr>
                  <a:spLocks/>
                </p:cNvSpPr>
                <p:nvPr/>
              </p:nvSpPr>
              <p:spPr bwMode="auto">
                <a:xfrm>
                  <a:off x="6061075" y="5114925"/>
                  <a:ext cx="104775" cy="228600"/>
                </a:xfrm>
                <a:custGeom>
                  <a:avLst/>
                  <a:gdLst>
                    <a:gd name="T0" fmla="*/ 2 w 66"/>
                    <a:gd name="T1" fmla="*/ 144 h 144"/>
                    <a:gd name="T2" fmla="*/ 2 w 66"/>
                    <a:gd name="T3" fmla="*/ 144 h 144"/>
                    <a:gd name="T4" fmla="*/ 10 w 66"/>
                    <a:gd name="T5" fmla="*/ 130 h 144"/>
                    <a:gd name="T6" fmla="*/ 62 w 66"/>
                    <a:gd name="T7" fmla="*/ 14 h 144"/>
                    <a:gd name="T8" fmla="*/ 62 w 66"/>
                    <a:gd name="T9" fmla="*/ 14 h 144"/>
                    <a:gd name="T10" fmla="*/ 66 w 66"/>
                    <a:gd name="T11" fmla="*/ 4 h 144"/>
                    <a:gd name="T12" fmla="*/ 66 w 66"/>
                    <a:gd name="T13" fmla="*/ 2 h 144"/>
                    <a:gd name="T14" fmla="*/ 66 w 66"/>
                    <a:gd name="T15" fmla="*/ 0 h 144"/>
                    <a:gd name="T16" fmla="*/ 66 w 66"/>
                    <a:gd name="T17" fmla="*/ 0 h 144"/>
                    <a:gd name="T18" fmla="*/ 62 w 66"/>
                    <a:gd name="T19" fmla="*/ 4 h 144"/>
                    <a:gd name="T20" fmla="*/ 56 w 66"/>
                    <a:gd name="T21" fmla="*/ 14 h 144"/>
                    <a:gd name="T22" fmla="*/ 6 w 66"/>
                    <a:gd name="T23" fmla="*/ 128 h 144"/>
                    <a:gd name="T24" fmla="*/ 6 w 66"/>
                    <a:gd name="T25" fmla="*/ 128 h 144"/>
                    <a:gd name="T26" fmla="*/ 0 w 66"/>
                    <a:gd name="T27" fmla="*/ 144 h 144"/>
                    <a:gd name="T28" fmla="*/ 0 w 66"/>
                    <a:gd name="T29" fmla="*/ 144 h 144"/>
                    <a:gd name="T30" fmla="*/ 0 w 66"/>
                    <a:gd name="T31" fmla="*/ 144 h 144"/>
                    <a:gd name="T32" fmla="*/ 0 w 66"/>
                    <a:gd name="T33" fmla="*/ 144 h 144"/>
                    <a:gd name="T34" fmla="*/ 2 w 66"/>
                    <a:gd name="T35" fmla="*/ 144 h 144"/>
                    <a:gd name="T36" fmla="*/ 2 w 66"/>
                    <a:gd name="T3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6" h="144">
                      <a:moveTo>
                        <a:pt x="2" y="144"/>
                      </a:moveTo>
                      <a:lnTo>
                        <a:pt x="2" y="144"/>
                      </a:lnTo>
                      <a:lnTo>
                        <a:pt x="10" y="130"/>
                      </a:lnTo>
                      <a:lnTo>
                        <a:pt x="62" y="14"/>
                      </a:lnTo>
                      <a:lnTo>
                        <a:pt x="62" y="14"/>
                      </a:lnTo>
                      <a:lnTo>
                        <a:pt x="66" y="4"/>
                      </a:lnTo>
                      <a:lnTo>
                        <a:pt x="66" y="2"/>
                      </a:lnTo>
                      <a:lnTo>
                        <a:pt x="66" y="0"/>
                      </a:lnTo>
                      <a:lnTo>
                        <a:pt x="66" y="0"/>
                      </a:lnTo>
                      <a:lnTo>
                        <a:pt x="62" y="4"/>
                      </a:lnTo>
                      <a:lnTo>
                        <a:pt x="56" y="14"/>
                      </a:lnTo>
                      <a:lnTo>
                        <a:pt x="6" y="128"/>
                      </a:lnTo>
                      <a:lnTo>
                        <a:pt x="6" y="128"/>
                      </a:lnTo>
                      <a:lnTo>
                        <a:pt x="0" y="144"/>
                      </a:lnTo>
                      <a:lnTo>
                        <a:pt x="0" y="144"/>
                      </a:lnTo>
                      <a:lnTo>
                        <a:pt x="0" y="144"/>
                      </a:lnTo>
                      <a:lnTo>
                        <a:pt x="0" y="144"/>
                      </a:lnTo>
                      <a:lnTo>
                        <a:pt x="2" y="144"/>
                      </a:lnTo>
                      <a:lnTo>
                        <a:pt x="2"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66"/>
                <p:cNvSpPr>
                  <a:spLocks noEditPoints="1"/>
                </p:cNvSpPr>
                <p:nvPr/>
              </p:nvSpPr>
              <p:spPr bwMode="auto">
                <a:xfrm>
                  <a:off x="5410249" y="5114925"/>
                  <a:ext cx="1558925" cy="1219200"/>
                </a:xfrm>
                <a:custGeom>
                  <a:avLst/>
                  <a:gdLst>
                    <a:gd name="T0" fmla="*/ 604 w 982"/>
                    <a:gd name="T1" fmla="*/ 146 h 768"/>
                    <a:gd name="T2" fmla="*/ 588 w 982"/>
                    <a:gd name="T3" fmla="*/ 156 h 768"/>
                    <a:gd name="T4" fmla="*/ 572 w 982"/>
                    <a:gd name="T5" fmla="*/ 144 h 768"/>
                    <a:gd name="T6" fmla="*/ 560 w 982"/>
                    <a:gd name="T7" fmla="*/ 146 h 768"/>
                    <a:gd name="T8" fmla="*/ 550 w 982"/>
                    <a:gd name="T9" fmla="*/ 152 h 768"/>
                    <a:gd name="T10" fmla="*/ 542 w 982"/>
                    <a:gd name="T11" fmla="*/ 182 h 768"/>
                    <a:gd name="T12" fmla="*/ 346 w 982"/>
                    <a:gd name="T13" fmla="*/ 0 h 768"/>
                    <a:gd name="T14" fmla="*/ 44 w 982"/>
                    <a:gd name="T15" fmla="*/ 62 h 768"/>
                    <a:gd name="T16" fmla="*/ 76 w 982"/>
                    <a:gd name="T17" fmla="*/ 92 h 768"/>
                    <a:gd name="T18" fmla="*/ 110 w 982"/>
                    <a:gd name="T19" fmla="*/ 124 h 768"/>
                    <a:gd name="T20" fmla="*/ 126 w 982"/>
                    <a:gd name="T21" fmla="*/ 160 h 768"/>
                    <a:gd name="T22" fmla="*/ 146 w 982"/>
                    <a:gd name="T23" fmla="*/ 188 h 768"/>
                    <a:gd name="T24" fmla="*/ 166 w 982"/>
                    <a:gd name="T25" fmla="*/ 220 h 768"/>
                    <a:gd name="T26" fmla="*/ 206 w 982"/>
                    <a:gd name="T27" fmla="*/ 270 h 768"/>
                    <a:gd name="T28" fmla="*/ 322 w 982"/>
                    <a:gd name="T29" fmla="*/ 280 h 768"/>
                    <a:gd name="T30" fmla="*/ 294 w 982"/>
                    <a:gd name="T31" fmla="*/ 348 h 768"/>
                    <a:gd name="T32" fmla="*/ 256 w 982"/>
                    <a:gd name="T33" fmla="*/ 484 h 768"/>
                    <a:gd name="T34" fmla="*/ 282 w 982"/>
                    <a:gd name="T35" fmla="*/ 514 h 768"/>
                    <a:gd name="T36" fmla="*/ 312 w 982"/>
                    <a:gd name="T37" fmla="*/ 550 h 768"/>
                    <a:gd name="T38" fmla="*/ 330 w 982"/>
                    <a:gd name="T39" fmla="*/ 570 h 768"/>
                    <a:gd name="T40" fmla="*/ 350 w 982"/>
                    <a:gd name="T41" fmla="*/ 598 h 768"/>
                    <a:gd name="T42" fmla="*/ 378 w 982"/>
                    <a:gd name="T43" fmla="*/ 616 h 768"/>
                    <a:gd name="T44" fmla="*/ 354 w 982"/>
                    <a:gd name="T45" fmla="*/ 684 h 768"/>
                    <a:gd name="T46" fmla="*/ 338 w 982"/>
                    <a:gd name="T47" fmla="*/ 754 h 768"/>
                    <a:gd name="T48" fmla="*/ 378 w 982"/>
                    <a:gd name="T49" fmla="*/ 758 h 768"/>
                    <a:gd name="T50" fmla="*/ 414 w 982"/>
                    <a:gd name="T51" fmla="*/ 660 h 768"/>
                    <a:gd name="T52" fmla="*/ 456 w 982"/>
                    <a:gd name="T53" fmla="*/ 662 h 768"/>
                    <a:gd name="T54" fmla="*/ 474 w 982"/>
                    <a:gd name="T55" fmla="*/ 652 h 768"/>
                    <a:gd name="T56" fmla="*/ 504 w 982"/>
                    <a:gd name="T57" fmla="*/ 652 h 768"/>
                    <a:gd name="T58" fmla="*/ 530 w 982"/>
                    <a:gd name="T59" fmla="*/ 582 h 768"/>
                    <a:gd name="T60" fmla="*/ 560 w 982"/>
                    <a:gd name="T61" fmla="*/ 332 h 768"/>
                    <a:gd name="T62" fmla="*/ 568 w 982"/>
                    <a:gd name="T63" fmla="*/ 306 h 768"/>
                    <a:gd name="T64" fmla="*/ 586 w 982"/>
                    <a:gd name="T65" fmla="*/ 428 h 768"/>
                    <a:gd name="T66" fmla="*/ 636 w 982"/>
                    <a:gd name="T67" fmla="*/ 484 h 768"/>
                    <a:gd name="T68" fmla="*/ 628 w 982"/>
                    <a:gd name="T69" fmla="*/ 376 h 768"/>
                    <a:gd name="T70" fmla="*/ 612 w 982"/>
                    <a:gd name="T71" fmla="*/ 288 h 768"/>
                    <a:gd name="T72" fmla="*/ 678 w 982"/>
                    <a:gd name="T73" fmla="*/ 454 h 768"/>
                    <a:gd name="T74" fmla="*/ 762 w 982"/>
                    <a:gd name="T75" fmla="*/ 592 h 768"/>
                    <a:gd name="T76" fmla="*/ 790 w 982"/>
                    <a:gd name="T77" fmla="*/ 602 h 768"/>
                    <a:gd name="T78" fmla="*/ 820 w 982"/>
                    <a:gd name="T79" fmla="*/ 598 h 768"/>
                    <a:gd name="T80" fmla="*/ 842 w 982"/>
                    <a:gd name="T81" fmla="*/ 590 h 768"/>
                    <a:gd name="T82" fmla="*/ 886 w 982"/>
                    <a:gd name="T83" fmla="*/ 598 h 768"/>
                    <a:gd name="T84" fmla="*/ 958 w 982"/>
                    <a:gd name="T85" fmla="*/ 668 h 768"/>
                    <a:gd name="T86" fmla="*/ 964 w 982"/>
                    <a:gd name="T87" fmla="*/ 616 h 768"/>
                    <a:gd name="T88" fmla="*/ 920 w 982"/>
                    <a:gd name="T89" fmla="*/ 576 h 768"/>
                    <a:gd name="T90" fmla="*/ 894 w 982"/>
                    <a:gd name="T91" fmla="*/ 516 h 768"/>
                    <a:gd name="T92" fmla="*/ 920 w 982"/>
                    <a:gd name="T93" fmla="*/ 500 h 768"/>
                    <a:gd name="T94" fmla="*/ 920 w 982"/>
                    <a:gd name="T95" fmla="*/ 460 h 768"/>
                    <a:gd name="T96" fmla="*/ 950 w 982"/>
                    <a:gd name="T97" fmla="*/ 436 h 768"/>
                    <a:gd name="T98" fmla="*/ 956 w 982"/>
                    <a:gd name="T99" fmla="*/ 388 h 768"/>
                    <a:gd name="T100" fmla="*/ 934 w 982"/>
                    <a:gd name="T101" fmla="*/ 318 h 768"/>
                    <a:gd name="T102" fmla="*/ 866 w 982"/>
                    <a:gd name="T103" fmla="*/ 238 h 768"/>
                    <a:gd name="T104" fmla="*/ 914 w 982"/>
                    <a:gd name="T105" fmla="*/ 178 h 768"/>
                    <a:gd name="T106" fmla="*/ 958 w 982"/>
                    <a:gd name="T107" fmla="*/ 118 h 768"/>
                    <a:gd name="T108" fmla="*/ 970 w 982"/>
                    <a:gd name="T109" fmla="*/ 78 h 768"/>
                    <a:gd name="T110" fmla="*/ 970 w 982"/>
                    <a:gd name="T111" fmla="*/ 38 h 768"/>
                    <a:gd name="T112" fmla="*/ 978 w 982"/>
                    <a:gd name="T113" fmla="*/ 14 h 768"/>
                    <a:gd name="T114" fmla="*/ 562 w 982"/>
                    <a:gd name="T115" fmla="*/ 150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82" h="768">
                      <a:moveTo>
                        <a:pt x="676" y="0"/>
                      </a:moveTo>
                      <a:lnTo>
                        <a:pt x="676" y="0"/>
                      </a:lnTo>
                      <a:lnTo>
                        <a:pt x="666" y="14"/>
                      </a:lnTo>
                      <a:lnTo>
                        <a:pt x="666" y="14"/>
                      </a:lnTo>
                      <a:lnTo>
                        <a:pt x="654" y="36"/>
                      </a:lnTo>
                      <a:lnTo>
                        <a:pt x="642" y="58"/>
                      </a:lnTo>
                      <a:lnTo>
                        <a:pt x="620" y="104"/>
                      </a:lnTo>
                      <a:lnTo>
                        <a:pt x="604" y="146"/>
                      </a:lnTo>
                      <a:lnTo>
                        <a:pt x="594" y="174"/>
                      </a:lnTo>
                      <a:lnTo>
                        <a:pt x="594" y="174"/>
                      </a:lnTo>
                      <a:lnTo>
                        <a:pt x="592" y="170"/>
                      </a:lnTo>
                      <a:lnTo>
                        <a:pt x="586" y="164"/>
                      </a:lnTo>
                      <a:lnTo>
                        <a:pt x="586" y="164"/>
                      </a:lnTo>
                      <a:lnTo>
                        <a:pt x="588" y="160"/>
                      </a:lnTo>
                      <a:lnTo>
                        <a:pt x="588" y="156"/>
                      </a:lnTo>
                      <a:lnTo>
                        <a:pt x="588" y="156"/>
                      </a:lnTo>
                      <a:lnTo>
                        <a:pt x="586" y="152"/>
                      </a:lnTo>
                      <a:lnTo>
                        <a:pt x="582" y="148"/>
                      </a:lnTo>
                      <a:lnTo>
                        <a:pt x="580" y="146"/>
                      </a:lnTo>
                      <a:lnTo>
                        <a:pt x="574" y="146"/>
                      </a:lnTo>
                      <a:lnTo>
                        <a:pt x="574" y="146"/>
                      </a:lnTo>
                      <a:lnTo>
                        <a:pt x="574" y="146"/>
                      </a:lnTo>
                      <a:lnTo>
                        <a:pt x="574" y="144"/>
                      </a:lnTo>
                      <a:lnTo>
                        <a:pt x="572" y="144"/>
                      </a:lnTo>
                      <a:lnTo>
                        <a:pt x="568" y="144"/>
                      </a:lnTo>
                      <a:lnTo>
                        <a:pt x="568" y="144"/>
                      </a:lnTo>
                      <a:lnTo>
                        <a:pt x="564" y="142"/>
                      </a:lnTo>
                      <a:lnTo>
                        <a:pt x="564" y="144"/>
                      </a:lnTo>
                      <a:lnTo>
                        <a:pt x="564" y="142"/>
                      </a:lnTo>
                      <a:lnTo>
                        <a:pt x="562" y="144"/>
                      </a:lnTo>
                      <a:lnTo>
                        <a:pt x="560" y="144"/>
                      </a:lnTo>
                      <a:lnTo>
                        <a:pt x="560" y="146"/>
                      </a:lnTo>
                      <a:lnTo>
                        <a:pt x="558" y="146"/>
                      </a:lnTo>
                      <a:lnTo>
                        <a:pt x="556" y="148"/>
                      </a:lnTo>
                      <a:lnTo>
                        <a:pt x="558" y="150"/>
                      </a:lnTo>
                      <a:lnTo>
                        <a:pt x="558" y="150"/>
                      </a:lnTo>
                      <a:lnTo>
                        <a:pt x="558" y="150"/>
                      </a:lnTo>
                      <a:lnTo>
                        <a:pt x="554" y="150"/>
                      </a:lnTo>
                      <a:lnTo>
                        <a:pt x="554" y="150"/>
                      </a:lnTo>
                      <a:lnTo>
                        <a:pt x="550" y="152"/>
                      </a:lnTo>
                      <a:lnTo>
                        <a:pt x="546" y="154"/>
                      </a:lnTo>
                      <a:lnTo>
                        <a:pt x="544" y="158"/>
                      </a:lnTo>
                      <a:lnTo>
                        <a:pt x="544" y="162"/>
                      </a:lnTo>
                      <a:lnTo>
                        <a:pt x="544" y="162"/>
                      </a:lnTo>
                      <a:lnTo>
                        <a:pt x="548" y="168"/>
                      </a:lnTo>
                      <a:lnTo>
                        <a:pt x="548" y="168"/>
                      </a:lnTo>
                      <a:lnTo>
                        <a:pt x="542" y="182"/>
                      </a:lnTo>
                      <a:lnTo>
                        <a:pt x="542" y="182"/>
                      </a:lnTo>
                      <a:lnTo>
                        <a:pt x="522" y="158"/>
                      </a:lnTo>
                      <a:lnTo>
                        <a:pt x="494" y="124"/>
                      </a:lnTo>
                      <a:lnTo>
                        <a:pt x="460" y="88"/>
                      </a:lnTo>
                      <a:lnTo>
                        <a:pt x="442" y="70"/>
                      </a:lnTo>
                      <a:lnTo>
                        <a:pt x="424" y="54"/>
                      </a:lnTo>
                      <a:lnTo>
                        <a:pt x="424" y="54"/>
                      </a:lnTo>
                      <a:lnTo>
                        <a:pt x="384" y="26"/>
                      </a:lnTo>
                      <a:lnTo>
                        <a:pt x="346" y="0"/>
                      </a:lnTo>
                      <a:lnTo>
                        <a:pt x="0" y="0"/>
                      </a:lnTo>
                      <a:lnTo>
                        <a:pt x="0" y="8"/>
                      </a:lnTo>
                      <a:lnTo>
                        <a:pt x="10" y="28"/>
                      </a:lnTo>
                      <a:lnTo>
                        <a:pt x="24" y="48"/>
                      </a:lnTo>
                      <a:lnTo>
                        <a:pt x="24" y="48"/>
                      </a:lnTo>
                      <a:lnTo>
                        <a:pt x="32" y="54"/>
                      </a:lnTo>
                      <a:lnTo>
                        <a:pt x="38" y="60"/>
                      </a:lnTo>
                      <a:lnTo>
                        <a:pt x="44" y="62"/>
                      </a:lnTo>
                      <a:lnTo>
                        <a:pt x="44" y="62"/>
                      </a:lnTo>
                      <a:lnTo>
                        <a:pt x="48" y="66"/>
                      </a:lnTo>
                      <a:lnTo>
                        <a:pt x="52" y="70"/>
                      </a:lnTo>
                      <a:lnTo>
                        <a:pt x="56" y="76"/>
                      </a:lnTo>
                      <a:lnTo>
                        <a:pt x="56" y="76"/>
                      </a:lnTo>
                      <a:lnTo>
                        <a:pt x="62" y="82"/>
                      </a:lnTo>
                      <a:lnTo>
                        <a:pt x="68" y="88"/>
                      </a:lnTo>
                      <a:lnTo>
                        <a:pt x="76" y="92"/>
                      </a:lnTo>
                      <a:lnTo>
                        <a:pt x="76" y="92"/>
                      </a:lnTo>
                      <a:lnTo>
                        <a:pt x="84" y="96"/>
                      </a:lnTo>
                      <a:lnTo>
                        <a:pt x="92" y="102"/>
                      </a:lnTo>
                      <a:lnTo>
                        <a:pt x="98" y="108"/>
                      </a:lnTo>
                      <a:lnTo>
                        <a:pt x="100" y="112"/>
                      </a:lnTo>
                      <a:lnTo>
                        <a:pt x="100" y="112"/>
                      </a:lnTo>
                      <a:lnTo>
                        <a:pt x="104" y="118"/>
                      </a:lnTo>
                      <a:lnTo>
                        <a:pt x="110" y="124"/>
                      </a:lnTo>
                      <a:lnTo>
                        <a:pt x="120" y="132"/>
                      </a:lnTo>
                      <a:lnTo>
                        <a:pt x="120" y="132"/>
                      </a:lnTo>
                      <a:lnTo>
                        <a:pt x="126" y="142"/>
                      </a:lnTo>
                      <a:lnTo>
                        <a:pt x="128" y="152"/>
                      </a:lnTo>
                      <a:lnTo>
                        <a:pt x="128" y="154"/>
                      </a:lnTo>
                      <a:lnTo>
                        <a:pt x="128" y="158"/>
                      </a:lnTo>
                      <a:lnTo>
                        <a:pt x="128" y="158"/>
                      </a:lnTo>
                      <a:lnTo>
                        <a:pt x="126" y="160"/>
                      </a:lnTo>
                      <a:lnTo>
                        <a:pt x="128" y="162"/>
                      </a:lnTo>
                      <a:lnTo>
                        <a:pt x="132" y="166"/>
                      </a:lnTo>
                      <a:lnTo>
                        <a:pt x="138" y="170"/>
                      </a:lnTo>
                      <a:lnTo>
                        <a:pt x="138" y="170"/>
                      </a:lnTo>
                      <a:lnTo>
                        <a:pt x="144" y="176"/>
                      </a:lnTo>
                      <a:lnTo>
                        <a:pt x="146" y="182"/>
                      </a:lnTo>
                      <a:lnTo>
                        <a:pt x="146" y="184"/>
                      </a:lnTo>
                      <a:lnTo>
                        <a:pt x="146" y="188"/>
                      </a:lnTo>
                      <a:lnTo>
                        <a:pt x="146" y="188"/>
                      </a:lnTo>
                      <a:lnTo>
                        <a:pt x="146" y="192"/>
                      </a:lnTo>
                      <a:lnTo>
                        <a:pt x="146" y="196"/>
                      </a:lnTo>
                      <a:lnTo>
                        <a:pt x="150" y="206"/>
                      </a:lnTo>
                      <a:lnTo>
                        <a:pt x="156" y="214"/>
                      </a:lnTo>
                      <a:lnTo>
                        <a:pt x="162" y="218"/>
                      </a:lnTo>
                      <a:lnTo>
                        <a:pt x="162" y="218"/>
                      </a:lnTo>
                      <a:lnTo>
                        <a:pt x="166" y="220"/>
                      </a:lnTo>
                      <a:lnTo>
                        <a:pt x="170" y="226"/>
                      </a:lnTo>
                      <a:lnTo>
                        <a:pt x="172" y="234"/>
                      </a:lnTo>
                      <a:lnTo>
                        <a:pt x="172" y="234"/>
                      </a:lnTo>
                      <a:lnTo>
                        <a:pt x="176" y="240"/>
                      </a:lnTo>
                      <a:lnTo>
                        <a:pt x="182" y="248"/>
                      </a:lnTo>
                      <a:lnTo>
                        <a:pt x="192" y="256"/>
                      </a:lnTo>
                      <a:lnTo>
                        <a:pt x="192" y="256"/>
                      </a:lnTo>
                      <a:lnTo>
                        <a:pt x="206" y="270"/>
                      </a:lnTo>
                      <a:lnTo>
                        <a:pt x="216" y="280"/>
                      </a:lnTo>
                      <a:lnTo>
                        <a:pt x="216" y="280"/>
                      </a:lnTo>
                      <a:lnTo>
                        <a:pt x="222" y="284"/>
                      </a:lnTo>
                      <a:lnTo>
                        <a:pt x="232" y="286"/>
                      </a:lnTo>
                      <a:lnTo>
                        <a:pt x="242" y="290"/>
                      </a:lnTo>
                      <a:lnTo>
                        <a:pt x="270" y="288"/>
                      </a:lnTo>
                      <a:lnTo>
                        <a:pt x="296" y="284"/>
                      </a:lnTo>
                      <a:lnTo>
                        <a:pt x="322" y="280"/>
                      </a:lnTo>
                      <a:lnTo>
                        <a:pt x="358" y="276"/>
                      </a:lnTo>
                      <a:lnTo>
                        <a:pt x="368" y="276"/>
                      </a:lnTo>
                      <a:lnTo>
                        <a:pt x="368" y="276"/>
                      </a:lnTo>
                      <a:lnTo>
                        <a:pt x="320" y="316"/>
                      </a:lnTo>
                      <a:lnTo>
                        <a:pt x="308" y="330"/>
                      </a:lnTo>
                      <a:lnTo>
                        <a:pt x="300" y="340"/>
                      </a:lnTo>
                      <a:lnTo>
                        <a:pt x="296" y="346"/>
                      </a:lnTo>
                      <a:lnTo>
                        <a:pt x="294" y="348"/>
                      </a:lnTo>
                      <a:lnTo>
                        <a:pt x="294" y="350"/>
                      </a:lnTo>
                      <a:lnTo>
                        <a:pt x="266" y="412"/>
                      </a:lnTo>
                      <a:lnTo>
                        <a:pt x="270" y="420"/>
                      </a:lnTo>
                      <a:lnTo>
                        <a:pt x="270" y="428"/>
                      </a:lnTo>
                      <a:lnTo>
                        <a:pt x="264" y="446"/>
                      </a:lnTo>
                      <a:lnTo>
                        <a:pt x="258" y="460"/>
                      </a:lnTo>
                      <a:lnTo>
                        <a:pt x="256" y="484"/>
                      </a:lnTo>
                      <a:lnTo>
                        <a:pt x="256" y="484"/>
                      </a:lnTo>
                      <a:lnTo>
                        <a:pt x="260" y="492"/>
                      </a:lnTo>
                      <a:lnTo>
                        <a:pt x="264" y="498"/>
                      </a:lnTo>
                      <a:lnTo>
                        <a:pt x="268" y="500"/>
                      </a:lnTo>
                      <a:lnTo>
                        <a:pt x="272" y="502"/>
                      </a:lnTo>
                      <a:lnTo>
                        <a:pt x="272" y="502"/>
                      </a:lnTo>
                      <a:lnTo>
                        <a:pt x="276" y="504"/>
                      </a:lnTo>
                      <a:lnTo>
                        <a:pt x="278" y="506"/>
                      </a:lnTo>
                      <a:lnTo>
                        <a:pt x="282" y="514"/>
                      </a:lnTo>
                      <a:lnTo>
                        <a:pt x="282" y="524"/>
                      </a:lnTo>
                      <a:lnTo>
                        <a:pt x="286" y="540"/>
                      </a:lnTo>
                      <a:lnTo>
                        <a:pt x="286" y="540"/>
                      </a:lnTo>
                      <a:lnTo>
                        <a:pt x="288" y="542"/>
                      </a:lnTo>
                      <a:lnTo>
                        <a:pt x="292" y="546"/>
                      </a:lnTo>
                      <a:lnTo>
                        <a:pt x="300" y="550"/>
                      </a:lnTo>
                      <a:lnTo>
                        <a:pt x="306" y="550"/>
                      </a:lnTo>
                      <a:lnTo>
                        <a:pt x="312" y="550"/>
                      </a:lnTo>
                      <a:lnTo>
                        <a:pt x="312" y="550"/>
                      </a:lnTo>
                      <a:lnTo>
                        <a:pt x="318" y="550"/>
                      </a:lnTo>
                      <a:lnTo>
                        <a:pt x="322" y="552"/>
                      </a:lnTo>
                      <a:lnTo>
                        <a:pt x="326" y="554"/>
                      </a:lnTo>
                      <a:lnTo>
                        <a:pt x="328" y="558"/>
                      </a:lnTo>
                      <a:lnTo>
                        <a:pt x="330" y="566"/>
                      </a:lnTo>
                      <a:lnTo>
                        <a:pt x="330" y="570"/>
                      </a:lnTo>
                      <a:lnTo>
                        <a:pt x="330" y="570"/>
                      </a:lnTo>
                      <a:lnTo>
                        <a:pt x="332" y="580"/>
                      </a:lnTo>
                      <a:lnTo>
                        <a:pt x="334" y="588"/>
                      </a:lnTo>
                      <a:lnTo>
                        <a:pt x="336" y="594"/>
                      </a:lnTo>
                      <a:lnTo>
                        <a:pt x="336" y="594"/>
                      </a:lnTo>
                      <a:lnTo>
                        <a:pt x="340" y="598"/>
                      </a:lnTo>
                      <a:lnTo>
                        <a:pt x="344" y="598"/>
                      </a:lnTo>
                      <a:lnTo>
                        <a:pt x="350" y="598"/>
                      </a:lnTo>
                      <a:lnTo>
                        <a:pt x="350" y="598"/>
                      </a:lnTo>
                      <a:lnTo>
                        <a:pt x="358" y="598"/>
                      </a:lnTo>
                      <a:lnTo>
                        <a:pt x="364" y="598"/>
                      </a:lnTo>
                      <a:lnTo>
                        <a:pt x="370" y="600"/>
                      </a:lnTo>
                      <a:lnTo>
                        <a:pt x="372" y="604"/>
                      </a:lnTo>
                      <a:lnTo>
                        <a:pt x="372" y="604"/>
                      </a:lnTo>
                      <a:lnTo>
                        <a:pt x="374" y="608"/>
                      </a:lnTo>
                      <a:lnTo>
                        <a:pt x="378" y="612"/>
                      </a:lnTo>
                      <a:lnTo>
                        <a:pt x="378" y="616"/>
                      </a:lnTo>
                      <a:lnTo>
                        <a:pt x="380" y="622"/>
                      </a:lnTo>
                      <a:lnTo>
                        <a:pt x="378" y="628"/>
                      </a:lnTo>
                      <a:lnTo>
                        <a:pt x="376" y="636"/>
                      </a:lnTo>
                      <a:lnTo>
                        <a:pt x="376" y="636"/>
                      </a:lnTo>
                      <a:lnTo>
                        <a:pt x="364" y="668"/>
                      </a:lnTo>
                      <a:lnTo>
                        <a:pt x="360" y="680"/>
                      </a:lnTo>
                      <a:lnTo>
                        <a:pt x="354" y="684"/>
                      </a:lnTo>
                      <a:lnTo>
                        <a:pt x="354" y="684"/>
                      </a:lnTo>
                      <a:lnTo>
                        <a:pt x="348" y="692"/>
                      </a:lnTo>
                      <a:lnTo>
                        <a:pt x="344" y="702"/>
                      </a:lnTo>
                      <a:lnTo>
                        <a:pt x="338" y="716"/>
                      </a:lnTo>
                      <a:lnTo>
                        <a:pt x="338" y="716"/>
                      </a:lnTo>
                      <a:lnTo>
                        <a:pt x="336" y="720"/>
                      </a:lnTo>
                      <a:lnTo>
                        <a:pt x="334" y="734"/>
                      </a:lnTo>
                      <a:lnTo>
                        <a:pt x="336" y="748"/>
                      </a:lnTo>
                      <a:lnTo>
                        <a:pt x="338" y="754"/>
                      </a:lnTo>
                      <a:lnTo>
                        <a:pt x="342" y="760"/>
                      </a:lnTo>
                      <a:lnTo>
                        <a:pt x="342" y="760"/>
                      </a:lnTo>
                      <a:lnTo>
                        <a:pt x="348" y="764"/>
                      </a:lnTo>
                      <a:lnTo>
                        <a:pt x="356" y="768"/>
                      </a:lnTo>
                      <a:lnTo>
                        <a:pt x="364" y="768"/>
                      </a:lnTo>
                      <a:lnTo>
                        <a:pt x="364" y="768"/>
                      </a:lnTo>
                      <a:lnTo>
                        <a:pt x="372" y="764"/>
                      </a:lnTo>
                      <a:lnTo>
                        <a:pt x="378" y="758"/>
                      </a:lnTo>
                      <a:lnTo>
                        <a:pt x="386" y="746"/>
                      </a:lnTo>
                      <a:lnTo>
                        <a:pt x="390" y="730"/>
                      </a:lnTo>
                      <a:lnTo>
                        <a:pt x="390" y="730"/>
                      </a:lnTo>
                      <a:lnTo>
                        <a:pt x="398" y="700"/>
                      </a:lnTo>
                      <a:lnTo>
                        <a:pt x="406" y="678"/>
                      </a:lnTo>
                      <a:lnTo>
                        <a:pt x="412" y="662"/>
                      </a:lnTo>
                      <a:lnTo>
                        <a:pt x="412" y="662"/>
                      </a:lnTo>
                      <a:lnTo>
                        <a:pt x="414" y="660"/>
                      </a:lnTo>
                      <a:lnTo>
                        <a:pt x="418" y="658"/>
                      </a:lnTo>
                      <a:lnTo>
                        <a:pt x="428" y="654"/>
                      </a:lnTo>
                      <a:lnTo>
                        <a:pt x="434" y="654"/>
                      </a:lnTo>
                      <a:lnTo>
                        <a:pt x="444" y="656"/>
                      </a:lnTo>
                      <a:lnTo>
                        <a:pt x="444" y="656"/>
                      </a:lnTo>
                      <a:lnTo>
                        <a:pt x="454" y="660"/>
                      </a:lnTo>
                      <a:lnTo>
                        <a:pt x="456" y="660"/>
                      </a:lnTo>
                      <a:lnTo>
                        <a:pt x="456" y="662"/>
                      </a:lnTo>
                      <a:lnTo>
                        <a:pt x="454" y="662"/>
                      </a:lnTo>
                      <a:lnTo>
                        <a:pt x="456" y="662"/>
                      </a:lnTo>
                      <a:lnTo>
                        <a:pt x="456" y="662"/>
                      </a:lnTo>
                      <a:lnTo>
                        <a:pt x="462" y="660"/>
                      </a:lnTo>
                      <a:lnTo>
                        <a:pt x="466" y="658"/>
                      </a:lnTo>
                      <a:lnTo>
                        <a:pt x="470" y="654"/>
                      </a:lnTo>
                      <a:lnTo>
                        <a:pt x="470" y="654"/>
                      </a:lnTo>
                      <a:lnTo>
                        <a:pt x="474" y="652"/>
                      </a:lnTo>
                      <a:lnTo>
                        <a:pt x="478" y="648"/>
                      </a:lnTo>
                      <a:lnTo>
                        <a:pt x="482" y="648"/>
                      </a:lnTo>
                      <a:lnTo>
                        <a:pt x="482" y="648"/>
                      </a:lnTo>
                      <a:lnTo>
                        <a:pt x="492" y="648"/>
                      </a:lnTo>
                      <a:lnTo>
                        <a:pt x="498" y="650"/>
                      </a:lnTo>
                      <a:lnTo>
                        <a:pt x="498" y="650"/>
                      </a:lnTo>
                      <a:lnTo>
                        <a:pt x="500" y="650"/>
                      </a:lnTo>
                      <a:lnTo>
                        <a:pt x="504" y="652"/>
                      </a:lnTo>
                      <a:lnTo>
                        <a:pt x="510" y="650"/>
                      </a:lnTo>
                      <a:lnTo>
                        <a:pt x="514" y="648"/>
                      </a:lnTo>
                      <a:lnTo>
                        <a:pt x="516" y="644"/>
                      </a:lnTo>
                      <a:lnTo>
                        <a:pt x="516" y="644"/>
                      </a:lnTo>
                      <a:lnTo>
                        <a:pt x="520" y="632"/>
                      </a:lnTo>
                      <a:lnTo>
                        <a:pt x="522" y="620"/>
                      </a:lnTo>
                      <a:lnTo>
                        <a:pt x="522" y="606"/>
                      </a:lnTo>
                      <a:lnTo>
                        <a:pt x="530" y="582"/>
                      </a:lnTo>
                      <a:lnTo>
                        <a:pt x="530" y="572"/>
                      </a:lnTo>
                      <a:lnTo>
                        <a:pt x="544" y="570"/>
                      </a:lnTo>
                      <a:lnTo>
                        <a:pt x="550" y="534"/>
                      </a:lnTo>
                      <a:lnTo>
                        <a:pt x="556" y="474"/>
                      </a:lnTo>
                      <a:lnTo>
                        <a:pt x="558" y="398"/>
                      </a:lnTo>
                      <a:lnTo>
                        <a:pt x="558" y="340"/>
                      </a:lnTo>
                      <a:lnTo>
                        <a:pt x="558" y="340"/>
                      </a:lnTo>
                      <a:lnTo>
                        <a:pt x="560" y="332"/>
                      </a:lnTo>
                      <a:lnTo>
                        <a:pt x="562" y="322"/>
                      </a:lnTo>
                      <a:lnTo>
                        <a:pt x="562" y="308"/>
                      </a:lnTo>
                      <a:lnTo>
                        <a:pt x="562" y="308"/>
                      </a:lnTo>
                      <a:lnTo>
                        <a:pt x="560" y="300"/>
                      </a:lnTo>
                      <a:lnTo>
                        <a:pt x="562" y="296"/>
                      </a:lnTo>
                      <a:lnTo>
                        <a:pt x="564" y="294"/>
                      </a:lnTo>
                      <a:lnTo>
                        <a:pt x="568" y="294"/>
                      </a:lnTo>
                      <a:lnTo>
                        <a:pt x="568" y="306"/>
                      </a:lnTo>
                      <a:lnTo>
                        <a:pt x="570" y="338"/>
                      </a:lnTo>
                      <a:lnTo>
                        <a:pt x="574" y="348"/>
                      </a:lnTo>
                      <a:lnTo>
                        <a:pt x="570" y="362"/>
                      </a:lnTo>
                      <a:lnTo>
                        <a:pt x="574" y="384"/>
                      </a:lnTo>
                      <a:lnTo>
                        <a:pt x="576" y="390"/>
                      </a:lnTo>
                      <a:lnTo>
                        <a:pt x="580" y="422"/>
                      </a:lnTo>
                      <a:lnTo>
                        <a:pt x="586" y="422"/>
                      </a:lnTo>
                      <a:lnTo>
                        <a:pt x="586" y="428"/>
                      </a:lnTo>
                      <a:lnTo>
                        <a:pt x="582" y="432"/>
                      </a:lnTo>
                      <a:lnTo>
                        <a:pt x="586" y="448"/>
                      </a:lnTo>
                      <a:lnTo>
                        <a:pt x="590" y="472"/>
                      </a:lnTo>
                      <a:lnTo>
                        <a:pt x="602" y="490"/>
                      </a:lnTo>
                      <a:lnTo>
                        <a:pt x="620" y="500"/>
                      </a:lnTo>
                      <a:lnTo>
                        <a:pt x="620" y="486"/>
                      </a:lnTo>
                      <a:lnTo>
                        <a:pt x="624" y="498"/>
                      </a:lnTo>
                      <a:lnTo>
                        <a:pt x="636" y="484"/>
                      </a:lnTo>
                      <a:lnTo>
                        <a:pt x="642" y="462"/>
                      </a:lnTo>
                      <a:lnTo>
                        <a:pt x="638" y="438"/>
                      </a:lnTo>
                      <a:lnTo>
                        <a:pt x="636" y="424"/>
                      </a:lnTo>
                      <a:lnTo>
                        <a:pt x="632" y="420"/>
                      </a:lnTo>
                      <a:lnTo>
                        <a:pt x="630" y="416"/>
                      </a:lnTo>
                      <a:lnTo>
                        <a:pt x="636" y="412"/>
                      </a:lnTo>
                      <a:lnTo>
                        <a:pt x="630" y="382"/>
                      </a:lnTo>
                      <a:lnTo>
                        <a:pt x="628" y="376"/>
                      </a:lnTo>
                      <a:lnTo>
                        <a:pt x="626" y="354"/>
                      </a:lnTo>
                      <a:lnTo>
                        <a:pt x="618" y="340"/>
                      </a:lnTo>
                      <a:lnTo>
                        <a:pt x="618" y="330"/>
                      </a:lnTo>
                      <a:lnTo>
                        <a:pt x="610" y="300"/>
                      </a:lnTo>
                      <a:lnTo>
                        <a:pt x="606" y="288"/>
                      </a:lnTo>
                      <a:lnTo>
                        <a:pt x="606" y="288"/>
                      </a:lnTo>
                      <a:lnTo>
                        <a:pt x="610" y="286"/>
                      </a:lnTo>
                      <a:lnTo>
                        <a:pt x="612" y="288"/>
                      </a:lnTo>
                      <a:lnTo>
                        <a:pt x="616" y="292"/>
                      </a:lnTo>
                      <a:lnTo>
                        <a:pt x="618" y="298"/>
                      </a:lnTo>
                      <a:lnTo>
                        <a:pt x="618" y="298"/>
                      </a:lnTo>
                      <a:lnTo>
                        <a:pt x="622" y="312"/>
                      </a:lnTo>
                      <a:lnTo>
                        <a:pt x="626" y="322"/>
                      </a:lnTo>
                      <a:lnTo>
                        <a:pt x="632" y="328"/>
                      </a:lnTo>
                      <a:lnTo>
                        <a:pt x="652" y="384"/>
                      </a:lnTo>
                      <a:lnTo>
                        <a:pt x="678" y="454"/>
                      </a:lnTo>
                      <a:lnTo>
                        <a:pt x="702" y="508"/>
                      </a:lnTo>
                      <a:lnTo>
                        <a:pt x="720" y="540"/>
                      </a:lnTo>
                      <a:lnTo>
                        <a:pt x="732" y="540"/>
                      </a:lnTo>
                      <a:lnTo>
                        <a:pt x="736" y="548"/>
                      </a:lnTo>
                      <a:lnTo>
                        <a:pt x="752" y="568"/>
                      </a:lnTo>
                      <a:lnTo>
                        <a:pt x="752" y="568"/>
                      </a:lnTo>
                      <a:lnTo>
                        <a:pt x="756" y="582"/>
                      </a:lnTo>
                      <a:lnTo>
                        <a:pt x="762" y="592"/>
                      </a:lnTo>
                      <a:lnTo>
                        <a:pt x="768" y="602"/>
                      </a:lnTo>
                      <a:lnTo>
                        <a:pt x="768" y="602"/>
                      </a:lnTo>
                      <a:lnTo>
                        <a:pt x="774" y="604"/>
                      </a:lnTo>
                      <a:lnTo>
                        <a:pt x="776" y="606"/>
                      </a:lnTo>
                      <a:lnTo>
                        <a:pt x="784" y="604"/>
                      </a:lnTo>
                      <a:lnTo>
                        <a:pt x="788" y="602"/>
                      </a:lnTo>
                      <a:lnTo>
                        <a:pt x="790" y="602"/>
                      </a:lnTo>
                      <a:lnTo>
                        <a:pt x="790" y="602"/>
                      </a:lnTo>
                      <a:lnTo>
                        <a:pt x="794" y="598"/>
                      </a:lnTo>
                      <a:lnTo>
                        <a:pt x="804" y="594"/>
                      </a:lnTo>
                      <a:lnTo>
                        <a:pt x="804" y="594"/>
                      </a:lnTo>
                      <a:lnTo>
                        <a:pt x="808" y="594"/>
                      </a:lnTo>
                      <a:lnTo>
                        <a:pt x="812" y="594"/>
                      </a:lnTo>
                      <a:lnTo>
                        <a:pt x="816" y="596"/>
                      </a:lnTo>
                      <a:lnTo>
                        <a:pt x="816" y="596"/>
                      </a:lnTo>
                      <a:lnTo>
                        <a:pt x="820" y="598"/>
                      </a:lnTo>
                      <a:lnTo>
                        <a:pt x="826" y="600"/>
                      </a:lnTo>
                      <a:lnTo>
                        <a:pt x="832" y="600"/>
                      </a:lnTo>
                      <a:lnTo>
                        <a:pt x="832" y="600"/>
                      </a:lnTo>
                      <a:lnTo>
                        <a:pt x="836" y="600"/>
                      </a:lnTo>
                      <a:lnTo>
                        <a:pt x="834" y="598"/>
                      </a:lnTo>
                      <a:lnTo>
                        <a:pt x="832" y="598"/>
                      </a:lnTo>
                      <a:lnTo>
                        <a:pt x="834" y="596"/>
                      </a:lnTo>
                      <a:lnTo>
                        <a:pt x="842" y="590"/>
                      </a:lnTo>
                      <a:lnTo>
                        <a:pt x="842" y="590"/>
                      </a:lnTo>
                      <a:lnTo>
                        <a:pt x="850" y="586"/>
                      </a:lnTo>
                      <a:lnTo>
                        <a:pt x="856" y="582"/>
                      </a:lnTo>
                      <a:lnTo>
                        <a:pt x="866" y="582"/>
                      </a:lnTo>
                      <a:lnTo>
                        <a:pt x="872" y="584"/>
                      </a:lnTo>
                      <a:lnTo>
                        <a:pt x="874" y="586"/>
                      </a:lnTo>
                      <a:lnTo>
                        <a:pt x="874" y="586"/>
                      </a:lnTo>
                      <a:lnTo>
                        <a:pt x="886" y="598"/>
                      </a:lnTo>
                      <a:lnTo>
                        <a:pt x="898" y="616"/>
                      </a:lnTo>
                      <a:lnTo>
                        <a:pt x="916" y="642"/>
                      </a:lnTo>
                      <a:lnTo>
                        <a:pt x="916" y="642"/>
                      </a:lnTo>
                      <a:lnTo>
                        <a:pt x="926" y="656"/>
                      </a:lnTo>
                      <a:lnTo>
                        <a:pt x="934" y="664"/>
                      </a:lnTo>
                      <a:lnTo>
                        <a:pt x="944" y="668"/>
                      </a:lnTo>
                      <a:lnTo>
                        <a:pt x="952" y="670"/>
                      </a:lnTo>
                      <a:lnTo>
                        <a:pt x="958" y="668"/>
                      </a:lnTo>
                      <a:lnTo>
                        <a:pt x="964" y="666"/>
                      </a:lnTo>
                      <a:lnTo>
                        <a:pt x="968" y="660"/>
                      </a:lnTo>
                      <a:lnTo>
                        <a:pt x="972" y="654"/>
                      </a:lnTo>
                      <a:lnTo>
                        <a:pt x="972" y="654"/>
                      </a:lnTo>
                      <a:lnTo>
                        <a:pt x="974" y="648"/>
                      </a:lnTo>
                      <a:lnTo>
                        <a:pt x="974" y="642"/>
                      </a:lnTo>
                      <a:lnTo>
                        <a:pt x="970" y="628"/>
                      </a:lnTo>
                      <a:lnTo>
                        <a:pt x="964" y="616"/>
                      </a:lnTo>
                      <a:lnTo>
                        <a:pt x="962" y="612"/>
                      </a:lnTo>
                      <a:lnTo>
                        <a:pt x="962" y="612"/>
                      </a:lnTo>
                      <a:lnTo>
                        <a:pt x="952" y="600"/>
                      </a:lnTo>
                      <a:lnTo>
                        <a:pt x="944" y="592"/>
                      </a:lnTo>
                      <a:lnTo>
                        <a:pt x="936" y="588"/>
                      </a:lnTo>
                      <a:lnTo>
                        <a:pt x="936" y="588"/>
                      </a:lnTo>
                      <a:lnTo>
                        <a:pt x="928" y="584"/>
                      </a:lnTo>
                      <a:lnTo>
                        <a:pt x="920" y="576"/>
                      </a:lnTo>
                      <a:lnTo>
                        <a:pt x="900" y="550"/>
                      </a:lnTo>
                      <a:lnTo>
                        <a:pt x="900" y="550"/>
                      </a:lnTo>
                      <a:lnTo>
                        <a:pt x="894" y="542"/>
                      </a:lnTo>
                      <a:lnTo>
                        <a:pt x="892" y="536"/>
                      </a:lnTo>
                      <a:lnTo>
                        <a:pt x="890" y="530"/>
                      </a:lnTo>
                      <a:lnTo>
                        <a:pt x="890" y="526"/>
                      </a:lnTo>
                      <a:lnTo>
                        <a:pt x="892" y="520"/>
                      </a:lnTo>
                      <a:lnTo>
                        <a:pt x="894" y="516"/>
                      </a:lnTo>
                      <a:lnTo>
                        <a:pt x="894" y="516"/>
                      </a:lnTo>
                      <a:lnTo>
                        <a:pt x="894" y="514"/>
                      </a:lnTo>
                      <a:lnTo>
                        <a:pt x="898" y="510"/>
                      </a:lnTo>
                      <a:lnTo>
                        <a:pt x="904" y="508"/>
                      </a:lnTo>
                      <a:lnTo>
                        <a:pt x="912" y="506"/>
                      </a:lnTo>
                      <a:lnTo>
                        <a:pt x="912" y="506"/>
                      </a:lnTo>
                      <a:lnTo>
                        <a:pt x="918" y="504"/>
                      </a:lnTo>
                      <a:lnTo>
                        <a:pt x="920" y="500"/>
                      </a:lnTo>
                      <a:lnTo>
                        <a:pt x="924" y="496"/>
                      </a:lnTo>
                      <a:lnTo>
                        <a:pt x="924" y="496"/>
                      </a:lnTo>
                      <a:lnTo>
                        <a:pt x="924" y="490"/>
                      </a:lnTo>
                      <a:lnTo>
                        <a:pt x="924" y="482"/>
                      </a:lnTo>
                      <a:lnTo>
                        <a:pt x="920" y="472"/>
                      </a:lnTo>
                      <a:lnTo>
                        <a:pt x="920" y="472"/>
                      </a:lnTo>
                      <a:lnTo>
                        <a:pt x="920" y="468"/>
                      </a:lnTo>
                      <a:lnTo>
                        <a:pt x="920" y="460"/>
                      </a:lnTo>
                      <a:lnTo>
                        <a:pt x="920" y="456"/>
                      </a:lnTo>
                      <a:lnTo>
                        <a:pt x="924" y="452"/>
                      </a:lnTo>
                      <a:lnTo>
                        <a:pt x="926" y="448"/>
                      </a:lnTo>
                      <a:lnTo>
                        <a:pt x="932" y="446"/>
                      </a:lnTo>
                      <a:lnTo>
                        <a:pt x="932" y="446"/>
                      </a:lnTo>
                      <a:lnTo>
                        <a:pt x="938" y="446"/>
                      </a:lnTo>
                      <a:lnTo>
                        <a:pt x="942" y="442"/>
                      </a:lnTo>
                      <a:lnTo>
                        <a:pt x="950" y="436"/>
                      </a:lnTo>
                      <a:lnTo>
                        <a:pt x="952" y="432"/>
                      </a:lnTo>
                      <a:lnTo>
                        <a:pt x="952" y="428"/>
                      </a:lnTo>
                      <a:lnTo>
                        <a:pt x="952" y="412"/>
                      </a:lnTo>
                      <a:lnTo>
                        <a:pt x="952" y="412"/>
                      </a:lnTo>
                      <a:lnTo>
                        <a:pt x="948" y="402"/>
                      </a:lnTo>
                      <a:lnTo>
                        <a:pt x="950" y="394"/>
                      </a:lnTo>
                      <a:lnTo>
                        <a:pt x="952" y="392"/>
                      </a:lnTo>
                      <a:lnTo>
                        <a:pt x="956" y="388"/>
                      </a:lnTo>
                      <a:lnTo>
                        <a:pt x="956" y="388"/>
                      </a:lnTo>
                      <a:lnTo>
                        <a:pt x="958" y="386"/>
                      </a:lnTo>
                      <a:lnTo>
                        <a:pt x="962" y="382"/>
                      </a:lnTo>
                      <a:lnTo>
                        <a:pt x="964" y="374"/>
                      </a:lnTo>
                      <a:lnTo>
                        <a:pt x="962" y="366"/>
                      </a:lnTo>
                      <a:lnTo>
                        <a:pt x="954" y="344"/>
                      </a:lnTo>
                      <a:lnTo>
                        <a:pt x="944" y="332"/>
                      </a:lnTo>
                      <a:lnTo>
                        <a:pt x="934" y="318"/>
                      </a:lnTo>
                      <a:lnTo>
                        <a:pt x="930" y="310"/>
                      </a:lnTo>
                      <a:lnTo>
                        <a:pt x="930" y="302"/>
                      </a:lnTo>
                      <a:lnTo>
                        <a:pt x="884" y="252"/>
                      </a:lnTo>
                      <a:lnTo>
                        <a:pt x="884" y="252"/>
                      </a:lnTo>
                      <a:lnTo>
                        <a:pt x="884" y="250"/>
                      </a:lnTo>
                      <a:lnTo>
                        <a:pt x="882" y="248"/>
                      </a:lnTo>
                      <a:lnTo>
                        <a:pt x="876" y="244"/>
                      </a:lnTo>
                      <a:lnTo>
                        <a:pt x="866" y="238"/>
                      </a:lnTo>
                      <a:lnTo>
                        <a:pt x="850" y="228"/>
                      </a:lnTo>
                      <a:lnTo>
                        <a:pt x="792" y="204"/>
                      </a:lnTo>
                      <a:lnTo>
                        <a:pt x="800" y="202"/>
                      </a:lnTo>
                      <a:lnTo>
                        <a:pt x="834" y="194"/>
                      </a:lnTo>
                      <a:lnTo>
                        <a:pt x="860" y="190"/>
                      </a:lnTo>
                      <a:lnTo>
                        <a:pt x="888" y="186"/>
                      </a:lnTo>
                      <a:lnTo>
                        <a:pt x="914" y="178"/>
                      </a:lnTo>
                      <a:lnTo>
                        <a:pt x="914" y="178"/>
                      </a:lnTo>
                      <a:lnTo>
                        <a:pt x="924" y="172"/>
                      </a:lnTo>
                      <a:lnTo>
                        <a:pt x="932" y="166"/>
                      </a:lnTo>
                      <a:lnTo>
                        <a:pt x="936" y="160"/>
                      </a:lnTo>
                      <a:lnTo>
                        <a:pt x="936" y="160"/>
                      </a:lnTo>
                      <a:lnTo>
                        <a:pt x="942" y="148"/>
                      </a:lnTo>
                      <a:lnTo>
                        <a:pt x="952" y="130"/>
                      </a:lnTo>
                      <a:lnTo>
                        <a:pt x="952" y="130"/>
                      </a:lnTo>
                      <a:lnTo>
                        <a:pt x="958" y="118"/>
                      </a:lnTo>
                      <a:lnTo>
                        <a:pt x="960" y="110"/>
                      </a:lnTo>
                      <a:lnTo>
                        <a:pt x="962" y="104"/>
                      </a:lnTo>
                      <a:lnTo>
                        <a:pt x="962" y="104"/>
                      </a:lnTo>
                      <a:lnTo>
                        <a:pt x="962" y="94"/>
                      </a:lnTo>
                      <a:lnTo>
                        <a:pt x="964" y="88"/>
                      </a:lnTo>
                      <a:lnTo>
                        <a:pt x="966" y="84"/>
                      </a:lnTo>
                      <a:lnTo>
                        <a:pt x="966" y="84"/>
                      </a:lnTo>
                      <a:lnTo>
                        <a:pt x="970" y="78"/>
                      </a:lnTo>
                      <a:lnTo>
                        <a:pt x="974" y="68"/>
                      </a:lnTo>
                      <a:lnTo>
                        <a:pt x="974" y="58"/>
                      </a:lnTo>
                      <a:lnTo>
                        <a:pt x="974" y="54"/>
                      </a:lnTo>
                      <a:lnTo>
                        <a:pt x="972" y="50"/>
                      </a:lnTo>
                      <a:lnTo>
                        <a:pt x="972" y="50"/>
                      </a:lnTo>
                      <a:lnTo>
                        <a:pt x="970" y="48"/>
                      </a:lnTo>
                      <a:lnTo>
                        <a:pt x="970" y="44"/>
                      </a:lnTo>
                      <a:lnTo>
                        <a:pt x="970" y="38"/>
                      </a:lnTo>
                      <a:lnTo>
                        <a:pt x="974" y="30"/>
                      </a:lnTo>
                      <a:lnTo>
                        <a:pt x="974" y="30"/>
                      </a:lnTo>
                      <a:lnTo>
                        <a:pt x="978" y="24"/>
                      </a:lnTo>
                      <a:lnTo>
                        <a:pt x="980" y="20"/>
                      </a:lnTo>
                      <a:lnTo>
                        <a:pt x="982" y="18"/>
                      </a:lnTo>
                      <a:lnTo>
                        <a:pt x="980" y="16"/>
                      </a:lnTo>
                      <a:lnTo>
                        <a:pt x="980" y="16"/>
                      </a:lnTo>
                      <a:lnTo>
                        <a:pt x="978" y="14"/>
                      </a:lnTo>
                      <a:lnTo>
                        <a:pt x="978" y="10"/>
                      </a:lnTo>
                      <a:lnTo>
                        <a:pt x="976" y="0"/>
                      </a:lnTo>
                      <a:lnTo>
                        <a:pt x="676" y="0"/>
                      </a:lnTo>
                      <a:close/>
                      <a:moveTo>
                        <a:pt x="562" y="150"/>
                      </a:moveTo>
                      <a:lnTo>
                        <a:pt x="562" y="150"/>
                      </a:lnTo>
                      <a:lnTo>
                        <a:pt x="562" y="150"/>
                      </a:lnTo>
                      <a:lnTo>
                        <a:pt x="562" y="150"/>
                      </a:lnTo>
                      <a:lnTo>
                        <a:pt x="562" y="150"/>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6" name="Group 63"/>
              <p:cNvGrpSpPr>
                <a:grpSpLocks noChangeAspect="1"/>
              </p:cNvGrpSpPr>
              <p:nvPr/>
            </p:nvGrpSpPr>
            <p:grpSpPr>
              <a:xfrm>
                <a:off x="8324137" y="990588"/>
                <a:ext cx="819855" cy="1066798"/>
                <a:chOff x="7315200" y="5334000"/>
                <a:chExt cx="1054100" cy="1371600"/>
              </a:xfrm>
              <a:solidFill>
                <a:schemeClr val="bg2">
                  <a:lumMod val="50000"/>
                  <a:lumOff val="50000"/>
                  <a:alpha val="18000"/>
                </a:schemeClr>
              </a:solidFill>
            </p:grpSpPr>
            <p:sp>
              <p:nvSpPr>
                <p:cNvPr id="147" name="Freeform 70"/>
                <p:cNvSpPr>
                  <a:spLocks/>
                </p:cNvSpPr>
                <p:nvPr/>
              </p:nvSpPr>
              <p:spPr bwMode="auto">
                <a:xfrm>
                  <a:off x="7810500" y="5715000"/>
                  <a:ext cx="241300" cy="158750"/>
                </a:xfrm>
                <a:custGeom>
                  <a:avLst/>
                  <a:gdLst>
                    <a:gd name="T0" fmla="*/ 152 w 152"/>
                    <a:gd name="T1" fmla="*/ 100 h 100"/>
                    <a:gd name="T2" fmla="*/ 152 w 152"/>
                    <a:gd name="T3" fmla="*/ 100 h 100"/>
                    <a:gd name="T4" fmla="*/ 152 w 152"/>
                    <a:gd name="T5" fmla="*/ 100 h 100"/>
                    <a:gd name="T6" fmla="*/ 152 w 152"/>
                    <a:gd name="T7" fmla="*/ 100 h 100"/>
                    <a:gd name="T8" fmla="*/ 138 w 152"/>
                    <a:gd name="T9" fmla="*/ 90 h 100"/>
                    <a:gd name="T10" fmla="*/ 34 w 152"/>
                    <a:gd name="T11" fmla="*/ 18 h 100"/>
                    <a:gd name="T12" fmla="*/ 34 w 152"/>
                    <a:gd name="T13" fmla="*/ 18 h 100"/>
                    <a:gd name="T14" fmla="*/ 16 w 152"/>
                    <a:gd name="T15" fmla="*/ 6 h 100"/>
                    <a:gd name="T16" fmla="*/ 16 w 152"/>
                    <a:gd name="T17" fmla="*/ 6 h 100"/>
                    <a:gd name="T18" fmla="*/ 10 w 152"/>
                    <a:gd name="T19" fmla="*/ 2 h 100"/>
                    <a:gd name="T20" fmla="*/ 4 w 152"/>
                    <a:gd name="T21" fmla="*/ 0 h 100"/>
                    <a:gd name="T22" fmla="*/ 4 w 152"/>
                    <a:gd name="T23" fmla="*/ 0 h 100"/>
                    <a:gd name="T24" fmla="*/ 0 w 152"/>
                    <a:gd name="T25" fmla="*/ 0 h 100"/>
                    <a:gd name="T26" fmla="*/ 0 w 152"/>
                    <a:gd name="T27" fmla="*/ 2 h 100"/>
                    <a:gd name="T28" fmla="*/ 0 w 152"/>
                    <a:gd name="T29" fmla="*/ 2 h 100"/>
                    <a:gd name="T30" fmla="*/ 4 w 152"/>
                    <a:gd name="T31" fmla="*/ 6 h 100"/>
                    <a:gd name="T32" fmla="*/ 8 w 152"/>
                    <a:gd name="T33" fmla="*/ 8 h 100"/>
                    <a:gd name="T34" fmla="*/ 8 w 152"/>
                    <a:gd name="T35" fmla="*/ 8 h 100"/>
                    <a:gd name="T36" fmla="*/ 24 w 152"/>
                    <a:gd name="T37" fmla="*/ 18 h 100"/>
                    <a:gd name="T38" fmla="*/ 138 w 152"/>
                    <a:gd name="T39" fmla="*/ 92 h 100"/>
                    <a:gd name="T40" fmla="*/ 138 w 152"/>
                    <a:gd name="T41" fmla="*/ 92 h 100"/>
                    <a:gd name="T42" fmla="*/ 152 w 152"/>
                    <a:gd name="T43" fmla="*/ 100 h 100"/>
                    <a:gd name="T44" fmla="*/ 152 w 152"/>
                    <a:gd name="T45"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2" h="100">
                      <a:moveTo>
                        <a:pt x="152" y="100"/>
                      </a:moveTo>
                      <a:lnTo>
                        <a:pt x="152" y="100"/>
                      </a:lnTo>
                      <a:lnTo>
                        <a:pt x="152" y="100"/>
                      </a:lnTo>
                      <a:lnTo>
                        <a:pt x="152" y="100"/>
                      </a:lnTo>
                      <a:lnTo>
                        <a:pt x="138" y="90"/>
                      </a:lnTo>
                      <a:lnTo>
                        <a:pt x="34" y="18"/>
                      </a:lnTo>
                      <a:lnTo>
                        <a:pt x="34" y="18"/>
                      </a:lnTo>
                      <a:lnTo>
                        <a:pt x="16" y="6"/>
                      </a:lnTo>
                      <a:lnTo>
                        <a:pt x="16" y="6"/>
                      </a:lnTo>
                      <a:lnTo>
                        <a:pt x="10" y="2"/>
                      </a:lnTo>
                      <a:lnTo>
                        <a:pt x="4" y="0"/>
                      </a:lnTo>
                      <a:lnTo>
                        <a:pt x="4" y="0"/>
                      </a:lnTo>
                      <a:lnTo>
                        <a:pt x="0" y="0"/>
                      </a:lnTo>
                      <a:lnTo>
                        <a:pt x="0" y="2"/>
                      </a:lnTo>
                      <a:lnTo>
                        <a:pt x="0" y="2"/>
                      </a:lnTo>
                      <a:lnTo>
                        <a:pt x="4" y="6"/>
                      </a:lnTo>
                      <a:lnTo>
                        <a:pt x="8" y="8"/>
                      </a:lnTo>
                      <a:lnTo>
                        <a:pt x="8" y="8"/>
                      </a:lnTo>
                      <a:lnTo>
                        <a:pt x="24" y="18"/>
                      </a:lnTo>
                      <a:lnTo>
                        <a:pt x="138" y="92"/>
                      </a:lnTo>
                      <a:lnTo>
                        <a:pt x="138" y="92"/>
                      </a:lnTo>
                      <a:lnTo>
                        <a:pt x="152" y="100"/>
                      </a:lnTo>
                      <a:lnTo>
                        <a:pt x="152"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71"/>
                <p:cNvSpPr>
                  <a:spLocks/>
                </p:cNvSpPr>
                <p:nvPr/>
              </p:nvSpPr>
              <p:spPr bwMode="auto">
                <a:xfrm>
                  <a:off x="8054975" y="588010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72"/>
                <p:cNvSpPr>
                  <a:spLocks/>
                </p:cNvSpPr>
                <p:nvPr/>
              </p:nvSpPr>
              <p:spPr bwMode="auto">
                <a:xfrm>
                  <a:off x="8064500" y="5584825"/>
                  <a:ext cx="53975" cy="285750"/>
                </a:xfrm>
                <a:custGeom>
                  <a:avLst/>
                  <a:gdLst>
                    <a:gd name="T0" fmla="*/ 0 w 34"/>
                    <a:gd name="T1" fmla="*/ 178 h 180"/>
                    <a:gd name="T2" fmla="*/ 0 w 34"/>
                    <a:gd name="T3" fmla="*/ 178 h 180"/>
                    <a:gd name="T4" fmla="*/ 4 w 34"/>
                    <a:gd name="T5" fmla="*/ 162 h 180"/>
                    <a:gd name="T6" fmla="*/ 28 w 34"/>
                    <a:gd name="T7" fmla="*/ 30 h 180"/>
                    <a:gd name="T8" fmla="*/ 28 w 34"/>
                    <a:gd name="T9" fmla="*/ 30 h 180"/>
                    <a:gd name="T10" fmla="*/ 34 w 34"/>
                    <a:gd name="T11" fmla="*/ 10 h 180"/>
                    <a:gd name="T12" fmla="*/ 34 w 34"/>
                    <a:gd name="T13" fmla="*/ 10 h 180"/>
                    <a:gd name="T14" fmla="*/ 34 w 34"/>
                    <a:gd name="T15" fmla="*/ 6 h 180"/>
                    <a:gd name="T16" fmla="*/ 34 w 34"/>
                    <a:gd name="T17" fmla="*/ 2 h 180"/>
                    <a:gd name="T18" fmla="*/ 34 w 34"/>
                    <a:gd name="T19" fmla="*/ 2 h 180"/>
                    <a:gd name="T20" fmla="*/ 32 w 34"/>
                    <a:gd name="T21" fmla="*/ 0 h 180"/>
                    <a:gd name="T22" fmla="*/ 30 w 34"/>
                    <a:gd name="T23" fmla="*/ 2 h 180"/>
                    <a:gd name="T24" fmla="*/ 30 w 34"/>
                    <a:gd name="T25" fmla="*/ 2 h 180"/>
                    <a:gd name="T26" fmla="*/ 28 w 34"/>
                    <a:gd name="T27" fmla="*/ 8 h 180"/>
                    <a:gd name="T28" fmla="*/ 26 w 34"/>
                    <a:gd name="T29" fmla="*/ 14 h 180"/>
                    <a:gd name="T30" fmla="*/ 26 w 34"/>
                    <a:gd name="T31" fmla="*/ 14 h 180"/>
                    <a:gd name="T32" fmla="*/ 22 w 34"/>
                    <a:gd name="T33" fmla="*/ 38 h 180"/>
                    <a:gd name="T34" fmla="*/ 2 w 34"/>
                    <a:gd name="T35" fmla="*/ 162 h 180"/>
                    <a:gd name="T36" fmla="*/ 2 w 34"/>
                    <a:gd name="T37" fmla="*/ 162 h 180"/>
                    <a:gd name="T38" fmla="*/ 0 w 34"/>
                    <a:gd name="T39" fmla="*/ 178 h 180"/>
                    <a:gd name="T40" fmla="*/ 0 w 34"/>
                    <a:gd name="T41" fmla="*/ 178 h 180"/>
                    <a:gd name="T42" fmla="*/ 0 w 34"/>
                    <a:gd name="T43" fmla="*/ 180 h 180"/>
                    <a:gd name="T44" fmla="*/ 0 w 34"/>
                    <a:gd name="T45" fmla="*/ 180 h 180"/>
                    <a:gd name="T46" fmla="*/ 0 w 34"/>
                    <a:gd name="T47" fmla="*/ 178 h 180"/>
                    <a:gd name="T48" fmla="*/ 0 w 34"/>
                    <a:gd name="T49" fmla="*/ 17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180">
                      <a:moveTo>
                        <a:pt x="0" y="178"/>
                      </a:moveTo>
                      <a:lnTo>
                        <a:pt x="0" y="178"/>
                      </a:lnTo>
                      <a:lnTo>
                        <a:pt x="4" y="162"/>
                      </a:lnTo>
                      <a:lnTo>
                        <a:pt x="28" y="30"/>
                      </a:lnTo>
                      <a:lnTo>
                        <a:pt x="28" y="30"/>
                      </a:lnTo>
                      <a:lnTo>
                        <a:pt x="34" y="10"/>
                      </a:lnTo>
                      <a:lnTo>
                        <a:pt x="34" y="10"/>
                      </a:lnTo>
                      <a:lnTo>
                        <a:pt x="34" y="6"/>
                      </a:lnTo>
                      <a:lnTo>
                        <a:pt x="34" y="2"/>
                      </a:lnTo>
                      <a:lnTo>
                        <a:pt x="34" y="2"/>
                      </a:lnTo>
                      <a:lnTo>
                        <a:pt x="32" y="0"/>
                      </a:lnTo>
                      <a:lnTo>
                        <a:pt x="30" y="2"/>
                      </a:lnTo>
                      <a:lnTo>
                        <a:pt x="30" y="2"/>
                      </a:lnTo>
                      <a:lnTo>
                        <a:pt x="28" y="8"/>
                      </a:lnTo>
                      <a:lnTo>
                        <a:pt x="26" y="14"/>
                      </a:lnTo>
                      <a:lnTo>
                        <a:pt x="26" y="14"/>
                      </a:lnTo>
                      <a:lnTo>
                        <a:pt x="22" y="38"/>
                      </a:lnTo>
                      <a:lnTo>
                        <a:pt x="2" y="162"/>
                      </a:lnTo>
                      <a:lnTo>
                        <a:pt x="2" y="162"/>
                      </a:lnTo>
                      <a:lnTo>
                        <a:pt x="0" y="178"/>
                      </a:lnTo>
                      <a:lnTo>
                        <a:pt x="0" y="178"/>
                      </a:lnTo>
                      <a:lnTo>
                        <a:pt x="0" y="180"/>
                      </a:lnTo>
                      <a:lnTo>
                        <a:pt x="0" y="180"/>
                      </a:lnTo>
                      <a:lnTo>
                        <a:pt x="0" y="178"/>
                      </a:lnTo>
                      <a:lnTo>
                        <a:pt x="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73"/>
                <p:cNvSpPr>
                  <a:spLocks noEditPoints="1"/>
                </p:cNvSpPr>
                <p:nvPr/>
              </p:nvSpPr>
              <p:spPr bwMode="auto">
                <a:xfrm>
                  <a:off x="7315200" y="5334000"/>
                  <a:ext cx="1054100" cy="1371600"/>
                </a:xfrm>
                <a:custGeom>
                  <a:avLst/>
                  <a:gdLst>
                    <a:gd name="T0" fmla="*/ 582 w 664"/>
                    <a:gd name="T1" fmla="*/ 488 h 864"/>
                    <a:gd name="T2" fmla="*/ 664 w 664"/>
                    <a:gd name="T3" fmla="*/ 356 h 864"/>
                    <a:gd name="T4" fmla="*/ 664 w 664"/>
                    <a:gd name="T5" fmla="*/ 0 h 864"/>
                    <a:gd name="T6" fmla="*/ 608 w 664"/>
                    <a:gd name="T7" fmla="*/ 50 h 864"/>
                    <a:gd name="T8" fmla="*/ 548 w 664"/>
                    <a:gd name="T9" fmla="*/ 146 h 864"/>
                    <a:gd name="T10" fmla="*/ 508 w 664"/>
                    <a:gd name="T11" fmla="*/ 294 h 864"/>
                    <a:gd name="T12" fmla="*/ 498 w 664"/>
                    <a:gd name="T13" fmla="*/ 358 h 864"/>
                    <a:gd name="T14" fmla="*/ 490 w 664"/>
                    <a:gd name="T15" fmla="*/ 342 h 864"/>
                    <a:gd name="T16" fmla="*/ 476 w 664"/>
                    <a:gd name="T17" fmla="*/ 338 h 864"/>
                    <a:gd name="T18" fmla="*/ 472 w 664"/>
                    <a:gd name="T19" fmla="*/ 338 h 864"/>
                    <a:gd name="T20" fmla="*/ 464 w 664"/>
                    <a:gd name="T21" fmla="*/ 338 h 864"/>
                    <a:gd name="T22" fmla="*/ 464 w 664"/>
                    <a:gd name="T23" fmla="*/ 344 h 864"/>
                    <a:gd name="T24" fmla="*/ 454 w 664"/>
                    <a:gd name="T25" fmla="*/ 350 h 864"/>
                    <a:gd name="T26" fmla="*/ 458 w 664"/>
                    <a:gd name="T27" fmla="*/ 362 h 864"/>
                    <a:gd name="T28" fmla="*/ 456 w 664"/>
                    <a:gd name="T29" fmla="*/ 376 h 864"/>
                    <a:gd name="T30" fmla="*/ 336 w 664"/>
                    <a:gd name="T31" fmla="*/ 294 h 864"/>
                    <a:gd name="T32" fmla="*/ 204 w 664"/>
                    <a:gd name="T33" fmla="*/ 246 h 864"/>
                    <a:gd name="T34" fmla="*/ 116 w 664"/>
                    <a:gd name="T35" fmla="*/ 242 h 864"/>
                    <a:gd name="T36" fmla="*/ 8 w 664"/>
                    <a:gd name="T37" fmla="*/ 282 h 864"/>
                    <a:gd name="T38" fmla="*/ 28 w 664"/>
                    <a:gd name="T39" fmla="*/ 358 h 864"/>
                    <a:gd name="T40" fmla="*/ 46 w 664"/>
                    <a:gd name="T41" fmla="*/ 368 h 864"/>
                    <a:gd name="T42" fmla="*/ 64 w 664"/>
                    <a:gd name="T43" fmla="*/ 380 h 864"/>
                    <a:gd name="T44" fmla="*/ 92 w 664"/>
                    <a:gd name="T45" fmla="*/ 390 h 864"/>
                    <a:gd name="T46" fmla="*/ 112 w 664"/>
                    <a:gd name="T47" fmla="*/ 406 h 864"/>
                    <a:gd name="T48" fmla="*/ 130 w 664"/>
                    <a:gd name="T49" fmla="*/ 430 h 864"/>
                    <a:gd name="T50" fmla="*/ 142 w 664"/>
                    <a:gd name="T51" fmla="*/ 438 h 864"/>
                    <a:gd name="T52" fmla="*/ 152 w 664"/>
                    <a:gd name="T53" fmla="*/ 456 h 864"/>
                    <a:gd name="T54" fmla="*/ 170 w 664"/>
                    <a:gd name="T55" fmla="*/ 474 h 864"/>
                    <a:gd name="T56" fmla="*/ 186 w 664"/>
                    <a:gd name="T57" fmla="*/ 490 h 864"/>
                    <a:gd name="T58" fmla="*/ 224 w 664"/>
                    <a:gd name="T59" fmla="*/ 516 h 864"/>
                    <a:gd name="T60" fmla="*/ 268 w 664"/>
                    <a:gd name="T61" fmla="*/ 512 h 864"/>
                    <a:gd name="T62" fmla="*/ 350 w 664"/>
                    <a:gd name="T63" fmla="*/ 482 h 864"/>
                    <a:gd name="T64" fmla="*/ 302 w 664"/>
                    <a:gd name="T65" fmla="*/ 566 h 864"/>
                    <a:gd name="T66" fmla="*/ 302 w 664"/>
                    <a:gd name="T67" fmla="*/ 586 h 864"/>
                    <a:gd name="T68" fmla="*/ 344 w 664"/>
                    <a:gd name="T69" fmla="*/ 630 h 864"/>
                    <a:gd name="T70" fmla="*/ 384 w 664"/>
                    <a:gd name="T71" fmla="*/ 646 h 864"/>
                    <a:gd name="T72" fmla="*/ 404 w 664"/>
                    <a:gd name="T73" fmla="*/ 662 h 864"/>
                    <a:gd name="T74" fmla="*/ 434 w 664"/>
                    <a:gd name="T75" fmla="*/ 676 h 864"/>
                    <a:gd name="T76" fmla="*/ 460 w 664"/>
                    <a:gd name="T77" fmla="*/ 704 h 864"/>
                    <a:gd name="T78" fmla="*/ 472 w 664"/>
                    <a:gd name="T79" fmla="*/ 740 h 864"/>
                    <a:gd name="T80" fmla="*/ 460 w 664"/>
                    <a:gd name="T81" fmla="*/ 788 h 864"/>
                    <a:gd name="T82" fmla="*/ 452 w 664"/>
                    <a:gd name="T83" fmla="*/ 824 h 864"/>
                    <a:gd name="T84" fmla="*/ 466 w 664"/>
                    <a:gd name="T85" fmla="*/ 864 h 864"/>
                    <a:gd name="T86" fmla="*/ 476 w 664"/>
                    <a:gd name="T87" fmla="*/ 860 h 864"/>
                    <a:gd name="T88" fmla="*/ 492 w 664"/>
                    <a:gd name="T89" fmla="*/ 792 h 864"/>
                    <a:gd name="T90" fmla="*/ 506 w 664"/>
                    <a:gd name="T91" fmla="*/ 770 h 864"/>
                    <a:gd name="T92" fmla="*/ 520 w 664"/>
                    <a:gd name="T93" fmla="*/ 726 h 864"/>
                    <a:gd name="T94" fmla="*/ 504 w 664"/>
                    <a:gd name="T95" fmla="*/ 578 h 864"/>
                    <a:gd name="T96" fmla="*/ 494 w 664"/>
                    <a:gd name="T97" fmla="*/ 502 h 864"/>
                    <a:gd name="T98" fmla="*/ 518 w 664"/>
                    <a:gd name="T99" fmla="*/ 508 h 864"/>
                    <a:gd name="T100" fmla="*/ 542 w 664"/>
                    <a:gd name="T101" fmla="*/ 568 h 864"/>
                    <a:gd name="T102" fmla="*/ 570 w 664"/>
                    <a:gd name="T103" fmla="*/ 620 h 864"/>
                    <a:gd name="T104" fmla="*/ 598 w 664"/>
                    <a:gd name="T105" fmla="*/ 590 h 864"/>
                    <a:gd name="T106" fmla="*/ 582 w 664"/>
                    <a:gd name="T107" fmla="*/ 548 h 864"/>
                    <a:gd name="T108" fmla="*/ 550 w 664"/>
                    <a:gd name="T109" fmla="*/ 484 h 864"/>
                    <a:gd name="T110" fmla="*/ 566 w 664"/>
                    <a:gd name="T111" fmla="*/ 472 h 864"/>
                    <a:gd name="T112" fmla="*/ 466 w 664"/>
                    <a:gd name="T113" fmla="*/ 344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4" h="864">
                      <a:moveTo>
                        <a:pt x="566" y="472"/>
                      </a:moveTo>
                      <a:lnTo>
                        <a:pt x="566" y="472"/>
                      </a:lnTo>
                      <a:lnTo>
                        <a:pt x="568" y="472"/>
                      </a:lnTo>
                      <a:lnTo>
                        <a:pt x="572" y="476"/>
                      </a:lnTo>
                      <a:lnTo>
                        <a:pt x="582" y="488"/>
                      </a:lnTo>
                      <a:lnTo>
                        <a:pt x="612" y="532"/>
                      </a:lnTo>
                      <a:lnTo>
                        <a:pt x="660" y="604"/>
                      </a:lnTo>
                      <a:lnTo>
                        <a:pt x="660" y="604"/>
                      </a:lnTo>
                      <a:lnTo>
                        <a:pt x="664" y="608"/>
                      </a:lnTo>
                      <a:lnTo>
                        <a:pt x="664" y="356"/>
                      </a:lnTo>
                      <a:lnTo>
                        <a:pt x="664" y="356"/>
                      </a:lnTo>
                      <a:lnTo>
                        <a:pt x="650" y="354"/>
                      </a:lnTo>
                      <a:lnTo>
                        <a:pt x="650" y="354"/>
                      </a:lnTo>
                      <a:lnTo>
                        <a:pt x="664" y="346"/>
                      </a:lnTo>
                      <a:lnTo>
                        <a:pt x="664" y="0"/>
                      </a:lnTo>
                      <a:lnTo>
                        <a:pt x="664" y="0"/>
                      </a:lnTo>
                      <a:lnTo>
                        <a:pt x="638" y="20"/>
                      </a:lnTo>
                      <a:lnTo>
                        <a:pt x="624" y="34"/>
                      </a:lnTo>
                      <a:lnTo>
                        <a:pt x="608" y="50"/>
                      </a:lnTo>
                      <a:lnTo>
                        <a:pt x="608" y="50"/>
                      </a:lnTo>
                      <a:lnTo>
                        <a:pt x="594" y="68"/>
                      </a:lnTo>
                      <a:lnTo>
                        <a:pt x="580" y="86"/>
                      </a:lnTo>
                      <a:lnTo>
                        <a:pt x="568" y="104"/>
                      </a:lnTo>
                      <a:lnTo>
                        <a:pt x="558" y="124"/>
                      </a:lnTo>
                      <a:lnTo>
                        <a:pt x="548" y="146"/>
                      </a:lnTo>
                      <a:lnTo>
                        <a:pt x="540" y="166"/>
                      </a:lnTo>
                      <a:lnTo>
                        <a:pt x="524" y="214"/>
                      </a:lnTo>
                      <a:lnTo>
                        <a:pt x="524" y="214"/>
                      </a:lnTo>
                      <a:lnTo>
                        <a:pt x="514" y="254"/>
                      </a:lnTo>
                      <a:lnTo>
                        <a:pt x="508" y="294"/>
                      </a:lnTo>
                      <a:lnTo>
                        <a:pt x="504" y="330"/>
                      </a:lnTo>
                      <a:lnTo>
                        <a:pt x="502" y="356"/>
                      </a:lnTo>
                      <a:lnTo>
                        <a:pt x="502" y="356"/>
                      </a:lnTo>
                      <a:lnTo>
                        <a:pt x="498" y="358"/>
                      </a:lnTo>
                      <a:lnTo>
                        <a:pt x="498" y="358"/>
                      </a:lnTo>
                      <a:lnTo>
                        <a:pt x="490" y="350"/>
                      </a:lnTo>
                      <a:lnTo>
                        <a:pt x="490" y="350"/>
                      </a:lnTo>
                      <a:lnTo>
                        <a:pt x="490" y="346"/>
                      </a:lnTo>
                      <a:lnTo>
                        <a:pt x="490" y="342"/>
                      </a:lnTo>
                      <a:lnTo>
                        <a:pt x="490" y="342"/>
                      </a:lnTo>
                      <a:lnTo>
                        <a:pt x="488" y="340"/>
                      </a:lnTo>
                      <a:lnTo>
                        <a:pt x="484" y="338"/>
                      </a:lnTo>
                      <a:lnTo>
                        <a:pt x="480" y="336"/>
                      </a:lnTo>
                      <a:lnTo>
                        <a:pt x="476" y="338"/>
                      </a:lnTo>
                      <a:lnTo>
                        <a:pt x="476" y="338"/>
                      </a:lnTo>
                      <a:lnTo>
                        <a:pt x="476" y="338"/>
                      </a:lnTo>
                      <a:lnTo>
                        <a:pt x="476" y="336"/>
                      </a:lnTo>
                      <a:lnTo>
                        <a:pt x="474" y="336"/>
                      </a:lnTo>
                      <a:lnTo>
                        <a:pt x="472" y="338"/>
                      </a:lnTo>
                      <a:lnTo>
                        <a:pt x="472" y="338"/>
                      </a:lnTo>
                      <a:lnTo>
                        <a:pt x="468" y="336"/>
                      </a:lnTo>
                      <a:lnTo>
                        <a:pt x="468" y="336"/>
                      </a:lnTo>
                      <a:lnTo>
                        <a:pt x="468" y="336"/>
                      </a:lnTo>
                      <a:lnTo>
                        <a:pt x="466" y="338"/>
                      </a:lnTo>
                      <a:lnTo>
                        <a:pt x="464" y="338"/>
                      </a:lnTo>
                      <a:lnTo>
                        <a:pt x="464" y="340"/>
                      </a:lnTo>
                      <a:lnTo>
                        <a:pt x="462" y="340"/>
                      </a:lnTo>
                      <a:lnTo>
                        <a:pt x="462" y="342"/>
                      </a:lnTo>
                      <a:lnTo>
                        <a:pt x="464" y="344"/>
                      </a:lnTo>
                      <a:lnTo>
                        <a:pt x="464" y="344"/>
                      </a:lnTo>
                      <a:lnTo>
                        <a:pt x="464" y="344"/>
                      </a:lnTo>
                      <a:lnTo>
                        <a:pt x="460" y="344"/>
                      </a:lnTo>
                      <a:lnTo>
                        <a:pt x="460" y="344"/>
                      </a:lnTo>
                      <a:lnTo>
                        <a:pt x="456" y="346"/>
                      </a:lnTo>
                      <a:lnTo>
                        <a:pt x="454" y="350"/>
                      </a:lnTo>
                      <a:lnTo>
                        <a:pt x="454" y="354"/>
                      </a:lnTo>
                      <a:lnTo>
                        <a:pt x="456" y="358"/>
                      </a:lnTo>
                      <a:lnTo>
                        <a:pt x="456" y="358"/>
                      </a:lnTo>
                      <a:lnTo>
                        <a:pt x="458" y="362"/>
                      </a:lnTo>
                      <a:lnTo>
                        <a:pt x="458" y="362"/>
                      </a:lnTo>
                      <a:lnTo>
                        <a:pt x="458" y="370"/>
                      </a:lnTo>
                      <a:lnTo>
                        <a:pt x="458" y="374"/>
                      </a:lnTo>
                      <a:lnTo>
                        <a:pt x="458" y="374"/>
                      </a:lnTo>
                      <a:lnTo>
                        <a:pt x="456" y="376"/>
                      </a:lnTo>
                      <a:lnTo>
                        <a:pt x="456" y="376"/>
                      </a:lnTo>
                      <a:lnTo>
                        <a:pt x="434" y="360"/>
                      </a:lnTo>
                      <a:lnTo>
                        <a:pt x="406" y="338"/>
                      </a:lnTo>
                      <a:lnTo>
                        <a:pt x="372" y="314"/>
                      </a:lnTo>
                      <a:lnTo>
                        <a:pt x="336" y="294"/>
                      </a:lnTo>
                      <a:lnTo>
                        <a:pt x="336" y="294"/>
                      </a:lnTo>
                      <a:lnTo>
                        <a:pt x="292" y="272"/>
                      </a:lnTo>
                      <a:lnTo>
                        <a:pt x="270" y="264"/>
                      </a:lnTo>
                      <a:lnTo>
                        <a:pt x="248" y="256"/>
                      </a:lnTo>
                      <a:lnTo>
                        <a:pt x="226" y="250"/>
                      </a:lnTo>
                      <a:lnTo>
                        <a:pt x="204" y="246"/>
                      </a:lnTo>
                      <a:lnTo>
                        <a:pt x="182" y="244"/>
                      </a:lnTo>
                      <a:lnTo>
                        <a:pt x="160" y="242"/>
                      </a:lnTo>
                      <a:lnTo>
                        <a:pt x="160" y="242"/>
                      </a:lnTo>
                      <a:lnTo>
                        <a:pt x="138" y="242"/>
                      </a:lnTo>
                      <a:lnTo>
                        <a:pt x="116" y="242"/>
                      </a:lnTo>
                      <a:lnTo>
                        <a:pt x="84" y="248"/>
                      </a:lnTo>
                      <a:lnTo>
                        <a:pt x="62" y="252"/>
                      </a:lnTo>
                      <a:lnTo>
                        <a:pt x="56" y="256"/>
                      </a:lnTo>
                      <a:lnTo>
                        <a:pt x="30" y="266"/>
                      </a:lnTo>
                      <a:lnTo>
                        <a:pt x="8" y="282"/>
                      </a:lnTo>
                      <a:lnTo>
                        <a:pt x="0" y="296"/>
                      </a:lnTo>
                      <a:lnTo>
                        <a:pt x="0" y="324"/>
                      </a:lnTo>
                      <a:lnTo>
                        <a:pt x="2" y="330"/>
                      </a:lnTo>
                      <a:lnTo>
                        <a:pt x="14" y="344"/>
                      </a:lnTo>
                      <a:lnTo>
                        <a:pt x="28" y="358"/>
                      </a:lnTo>
                      <a:lnTo>
                        <a:pt x="28" y="358"/>
                      </a:lnTo>
                      <a:lnTo>
                        <a:pt x="36" y="364"/>
                      </a:lnTo>
                      <a:lnTo>
                        <a:pt x="42" y="366"/>
                      </a:lnTo>
                      <a:lnTo>
                        <a:pt x="46" y="368"/>
                      </a:lnTo>
                      <a:lnTo>
                        <a:pt x="46" y="368"/>
                      </a:lnTo>
                      <a:lnTo>
                        <a:pt x="52" y="368"/>
                      </a:lnTo>
                      <a:lnTo>
                        <a:pt x="56" y="372"/>
                      </a:lnTo>
                      <a:lnTo>
                        <a:pt x="60" y="376"/>
                      </a:lnTo>
                      <a:lnTo>
                        <a:pt x="60" y="376"/>
                      </a:lnTo>
                      <a:lnTo>
                        <a:pt x="64" y="380"/>
                      </a:lnTo>
                      <a:lnTo>
                        <a:pt x="70" y="384"/>
                      </a:lnTo>
                      <a:lnTo>
                        <a:pt x="78" y="386"/>
                      </a:lnTo>
                      <a:lnTo>
                        <a:pt x="78" y="386"/>
                      </a:lnTo>
                      <a:lnTo>
                        <a:pt x="84" y="386"/>
                      </a:lnTo>
                      <a:lnTo>
                        <a:pt x="92" y="390"/>
                      </a:lnTo>
                      <a:lnTo>
                        <a:pt x="98" y="394"/>
                      </a:lnTo>
                      <a:lnTo>
                        <a:pt x="100" y="398"/>
                      </a:lnTo>
                      <a:lnTo>
                        <a:pt x="100" y="398"/>
                      </a:lnTo>
                      <a:lnTo>
                        <a:pt x="104" y="402"/>
                      </a:lnTo>
                      <a:lnTo>
                        <a:pt x="112" y="406"/>
                      </a:lnTo>
                      <a:lnTo>
                        <a:pt x="120" y="410"/>
                      </a:lnTo>
                      <a:lnTo>
                        <a:pt x="120" y="410"/>
                      </a:lnTo>
                      <a:lnTo>
                        <a:pt x="126" y="418"/>
                      </a:lnTo>
                      <a:lnTo>
                        <a:pt x="130" y="426"/>
                      </a:lnTo>
                      <a:lnTo>
                        <a:pt x="130" y="430"/>
                      </a:lnTo>
                      <a:lnTo>
                        <a:pt x="130" y="430"/>
                      </a:lnTo>
                      <a:lnTo>
                        <a:pt x="132" y="434"/>
                      </a:lnTo>
                      <a:lnTo>
                        <a:pt x="136" y="436"/>
                      </a:lnTo>
                      <a:lnTo>
                        <a:pt x="142" y="438"/>
                      </a:lnTo>
                      <a:lnTo>
                        <a:pt x="142" y="438"/>
                      </a:lnTo>
                      <a:lnTo>
                        <a:pt x="146" y="442"/>
                      </a:lnTo>
                      <a:lnTo>
                        <a:pt x="150" y="446"/>
                      </a:lnTo>
                      <a:lnTo>
                        <a:pt x="152" y="452"/>
                      </a:lnTo>
                      <a:lnTo>
                        <a:pt x="152" y="452"/>
                      </a:lnTo>
                      <a:lnTo>
                        <a:pt x="152" y="456"/>
                      </a:lnTo>
                      <a:lnTo>
                        <a:pt x="154" y="458"/>
                      </a:lnTo>
                      <a:lnTo>
                        <a:pt x="158" y="466"/>
                      </a:lnTo>
                      <a:lnTo>
                        <a:pt x="166" y="472"/>
                      </a:lnTo>
                      <a:lnTo>
                        <a:pt x="170" y="474"/>
                      </a:lnTo>
                      <a:lnTo>
                        <a:pt x="170" y="474"/>
                      </a:lnTo>
                      <a:lnTo>
                        <a:pt x="174" y="476"/>
                      </a:lnTo>
                      <a:lnTo>
                        <a:pt x="178" y="480"/>
                      </a:lnTo>
                      <a:lnTo>
                        <a:pt x="182" y="486"/>
                      </a:lnTo>
                      <a:lnTo>
                        <a:pt x="182" y="486"/>
                      </a:lnTo>
                      <a:lnTo>
                        <a:pt x="186" y="490"/>
                      </a:lnTo>
                      <a:lnTo>
                        <a:pt x="192" y="494"/>
                      </a:lnTo>
                      <a:lnTo>
                        <a:pt x="200" y="500"/>
                      </a:lnTo>
                      <a:lnTo>
                        <a:pt x="200" y="500"/>
                      </a:lnTo>
                      <a:lnTo>
                        <a:pt x="216" y="510"/>
                      </a:lnTo>
                      <a:lnTo>
                        <a:pt x="224" y="516"/>
                      </a:lnTo>
                      <a:lnTo>
                        <a:pt x="224" y="516"/>
                      </a:lnTo>
                      <a:lnTo>
                        <a:pt x="230" y="518"/>
                      </a:lnTo>
                      <a:lnTo>
                        <a:pt x="238" y="518"/>
                      </a:lnTo>
                      <a:lnTo>
                        <a:pt x="246" y="518"/>
                      </a:lnTo>
                      <a:lnTo>
                        <a:pt x="268" y="512"/>
                      </a:lnTo>
                      <a:lnTo>
                        <a:pt x="288" y="504"/>
                      </a:lnTo>
                      <a:lnTo>
                        <a:pt x="306" y="496"/>
                      </a:lnTo>
                      <a:lnTo>
                        <a:pt x="332" y="486"/>
                      </a:lnTo>
                      <a:lnTo>
                        <a:pt x="350" y="482"/>
                      </a:lnTo>
                      <a:lnTo>
                        <a:pt x="350" y="482"/>
                      </a:lnTo>
                      <a:lnTo>
                        <a:pt x="350" y="482"/>
                      </a:lnTo>
                      <a:lnTo>
                        <a:pt x="334" y="504"/>
                      </a:lnTo>
                      <a:lnTo>
                        <a:pt x="320" y="526"/>
                      </a:lnTo>
                      <a:lnTo>
                        <a:pt x="320" y="526"/>
                      </a:lnTo>
                      <a:lnTo>
                        <a:pt x="302" y="566"/>
                      </a:lnTo>
                      <a:lnTo>
                        <a:pt x="298" y="576"/>
                      </a:lnTo>
                      <a:lnTo>
                        <a:pt x="298" y="582"/>
                      </a:lnTo>
                      <a:lnTo>
                        <a:pt x="298" y="586"/>
                      </a:lnTo>
                      <a:lnTo>
                        <a:pt x="300" y="586"/>
                      </a:lnTo>
                      <a:lnTo>
                        <a:pt x="302" y="586"/>
                      </a:lnTo>
                      <a:lnTo>
                        <a:pt x="310" y="598"/>
                      </a:lnTo>
                      <a:lnTo>
                        <a:pt x="310" y="598"/>
                      </a:lnTo>
                      <a:lnTo>
                        <a:pt x="318" y="604"/>
                      </a:lnTo>
                      <a:lnTo>
                        <a:pt x="334" y="622"/>
                      </a:lnTo>
                      <a:lnTo>
                        <a:pt x="344" y="630"/>
                      </a:lnTo>
                      <a:lnTo>
                        <a:pt x="356" y="638"/>
                      </a:lnTo>
                      <a:lnTo>
                        <a:pt x="366" y="644"/>
                      </a:lnTo>
                      <a:lnTo>
                        <a:pt x="376" y="646"/>
                      </a:lnTo>
                      <a:lnTo>
                        <a:pt x="376" y="646"/>
                      </a:lnTo>
                      <a:lnTo>
                        <a:pt x="384" y="646"/>
                      </a:lnTo>
                      <a:lnTo>
                        <a:pt x="390" y="648"/>
                      </a:lnTo>
                      <a:lnTo>
                        <a:pt x="396" y="650"/>
                      </a:lnTo>
                      <a:lnTo>
                        <a:pt x="398" y="654"/>
                      </a:lnTo>
                      <a:lnTo>
                        <a:pt x="402" y="660"/>
                      </a:lnTo>
                      <a:lnTo>
                        <a:pt x="404" y="662"/>
                      </a:lnTo>
                      <a:lnTo>
                        <a:pt x="404" y="662"/>
                      </a:lnTo>
                      <a:lnTo>
                        <a:pt x="414" y="670"/>
                      </a:lnTo>
                      <a:lnTo>
                        <a:pt x="424" y="676"/>
                      </a:lnTo>
                      <a:lnTo>
                        <a:pt x="428" y="678"/>
                      </a:lnTo>
                      <a:lnTo>
                        <a:pt x="434" y="676"/>
                      </a:lnTo>
                      <a:lnTo>
                        <a:pt x="434" y="676"/>
                      </a:lnTo>
                      <a:lnTo>
                        <a:pt x="438" y="678"/>
                      </a:lnTo>
                      <a:lnTo>
                        <a:pt x="444" y="680"/>
                      </a:lnTo>
                      <a:lnTo>
                        <a:pt x="454" y="692"/>
                      </a:lnTo>
                      <a:lnTo>
                        <a:pt x="460" y="704"/>
                      </a:lnTo>
                      <a:lnTo>
                        <a:pt x="464" y="710"/>
                      </a:lnTo>
                      <a:lnTo>
                        <a:pt x="464" y="710"/>
                      </a:lnTo>
                      <a:lnTo>
                        <a:pt x="466" y="716"/>
                      </a:lnTo>
                      <a:lnTo>
                        <a:pt x="470" y="730"/>
                      </a:lnTo>
                      <a:lnTo>
                        <a:pt x="472" y="740"/>
                      </a:lnTo>
                      <a:lnTo>
                        <a:pt x="472" y="750"/>
                      </a:lnTo>
                      <a:lnTo>
                        <a:pt x="470" y="760"/>
                      </a:lnTo>
                      <a:lnTo>
                        <a:pt x="468" y="770"/>
                      </a:lnTo>
                      <a:lnTo>
                        <a:pt x="468" y="770"/>
                      </a:lnTo>
                      <a:lnTo>
                        <a:pt x="460" y="788"/>
                      </a:lnTo>
                      <a:lnTo>
                        <a:pt x="456" y="800"/>
                      </a:lnTo>
                      <a:lnTo>
                        <a:pt x="454" y="810"/>
                      </a:lnTo>
                      <a:lnTo>
                        <a:pt x="454" y="810"/>
                      </a:lnTo>
                      <a:lnTo>
                        <a:pt x="452" y="816"/>
                      </a:lnTo>
                      <a:lnTo>
                        <a:pt x="452" y="824"/>
                      </a:lnTo>
                      <a:lnTo>
                        <a:pt x="454" y="832"/>
                      </a:lnTo>
                      <a:lnTo>
                        <a:pt x="454" y="832"/>
                      </a:lnTo>
                      <a:lnTo>
                        <a:pt x="458" y="852"/>
                      </a:lnTo>
                      <a:lnTo>
                        <a:pt x="462" y="858"/>
                      </a:lnTo>
                      <a:lnTo>
                        <a:pt x="466" y="864"/>
                      </a:lnTo>
                      <a:lnTo>
                        <a:pt x="466" y="864"/>
                      </a:lnTo>
                      <a:lnTo>
                        <a:pt x="468" y="864"/>
                      </a:lnTo>
                      <a:lnTo>
                        <a:pt x="472" y="864"/>
                      </a:lnTo>
                      <a:lnTo>
                        <a:pt x="472" y="864"/>
                      </a:lnTo>
                      <a:lnTo>
                        <a:pt x="476" y="860"/>
                      </a:lnTo>
                      <a:lnTo>
                        <a:pt x="480" y="858"/>
                      </a:lnTo>
                      <a:lnTo>
                        <a:pt x="496" y="810"/>
                      </a:lnTo>
                      <a:lnTo>
                        <a:pt x="490" y="798"/>
                      </a:lnTo>
                      <a:lnTo>
                        <a:pt x="490" y="798"/>
                      </a:lnTo>
                      <a:lnTo>
                        <a:pt x="492" y="792"/>
                      </a:lnTo>
                      <a:lnTo>
                        <a:pt x="494" y="786"/>
                      </a:lnTo>
                      <a:lnTo>
                        <a:pt x="498" y="784"/>
                      </a:lnTo>
                      <a:lnTo>
                        <a:pt x="498" y="784"/>
                      </a:lnTo>
                      <a:lnTo>
                        <a:pt x="502" y="778"/>
                      </a:lnTo>
                      <a:lnTo>
                        <a:pt x="506" y="770"/>
                      </a:lnTo>
                      <a:lnTo>
                        <a:pt x="508" y="758"/>
                      </a:lnTo>
                      <a:lnTo>
                        <a:pt x="508" y="758"/>
                      </a:lnTo>
                      <a:lnTo>
                        <a:pt x="512" y="748"/>
                      </a:lnTo>
                      <a:lnTo>
                        <a:pt x="520" y="726"/>
                      </a:lnTo>
                      <a:lnTo>
                        <a:pt x="520" y="726"/>
                      </a:lnTo>
                      <a:lnTo>
                        <a:pt x="524" y="694"/>
                      </a:lnTo>
                      <a:lnTo>
                        <a:pt x="526" y="676"/>
                      </a:lnTo>
                      <a:lnTo>
                        <a:pt x="524" y="662"/>
                      </a:lnTo>
                      <a:lnTo>
                        <a:pt x="524" y="662"/>
                      </a:lnTo>
                      <a:lnTo>
                        <a:pt x="504" y="578"/>
                      </a:lnTo>
                      <a:lnTo>
                        <a:pt x="494" y="526"/>
                      </a:lnTo>
                      <a:lnTo>
                        <a:pt x="492" y="510"/>
                      </a:lnTo>
                      <a:lnTo>
                        <a:pt x="492" y="504"/>
                      </a:lnTo>
                      <a:lnTo>
                        <a:pt x="494" y="502"/>
                      </a:lnTo>
                      <a:lnTo>
                        <a:pt x="494" y="502"/>
                      </a:lnTo>
                      <a:lnTo>
                        <a:pt x="498" y="498"/>
                      </a:lnTo>
                      <a:lnTo>
                        <a:pt x="500" y="492"/>
                      </a:lnTo>
                      <a:lnTo>
                        <a:pt x="504" y="474"/>
                      </a:lnTo>
                      <a:lnTo>
                        <a:pt x="512" y="500"/>
                      </a:lnTo>
                      <a:lnTo>
                        <a:pt x="518" y="508"/>
                      </a:lnTo>
                      <a:lnTo>
                        <a:pt x="518" y="520"/>
                      </a:lnTo>
                      <a:lnTo>
                        <a:pt x="526" y="538"/>
                      </a:lnTo>
                      <a:lnTo>
                        <a:pt x="528" y="542"/>
                      </a:lnTo>
                      <a:lnTo>
                        <a:pt x="538" y="568"/>
                      </a:lnTo>
                      <a:lnTo>
                        <a:pt x="542" y="568"/>
                      </a:lnTo>
                      <a:lnTo>
                        <a:pt x="544" y="572"/>
                      </a:lnTo>
                      <a:lnTo>
                        <a:pt x="542" y="576"/>
                      </a:lnTo>
                      <a:lnTo>
                        <a:pt x="548" y="588"/>
                      </a:lnTo>
                      <a:lnTo>
                        <a:pt x="556" y="608"/>
                      </a:lnTo>
                      <a:lnTo>
                        <a:pt x="570" y="620"/>
                      </a:lnTo>
                      <a:lnTo>
                        <a:pt x="588" y="626"/>
                      </a:lnTo>
                      <a:lnTo>
                        <a:pt x="584" y="614"/>
                      </a:lnTo>
                      <a:lnTo>
                        <a:pt x="590" y="624"/>
                      </a:lnTo>
                      <a:lnTo>
                        <a:pt x="598" y="608"/>
                      </a:lnTo>
                      <a:lnTo>
                        <a:pt x="598" y="590"/>
                      </a:lnTo>
                      <a:lnTo>
                        <a:pt x="590" y="570"/>
                      </a:lnTo>
                      <a:lnTo>
                        <a:pt x="586" y="558"/>
                      </a:lnTo>
                      <a:lnTo>
                        <a:pt x="580" y="556"/>
                      </a:lnTo>
                      <a:lnTo>
                        <a:pt x="580" y="552"/>
                      </a:lnTo>
                      <a:lnTo>
                        <a:pt x="582" y="548"/>
                      </a:lnTo>
                      <a:lnTo>
                        <a:pt x="572" y="524"/>
                      </a:lnTo>
                      <a:lnTo>
                        <a:pt x="570" y="520"/>
                      </a:lnTo>
                      <a:lnTo>
                        <a:pt x="562" y="502"/>
                      </a:lnTo>
                      <a:lnTo>
                        <a:pt x="554" y="492"/>
                      </a:lnTo>
                      <a:lnTo>
                        <a:pt x="550" y="484"/>
                      </a:lnTo>
                      <a:lnTo>
                        <a:pt x="538" y="460"/>
                      </a:lnTo>
                      <a:lnTo>
                        <a:pt x="538" y="460"/>
                      </a:lnTo>
                      <a:lnTo>
                        <a:pt x="554" y="470"/>
                      </a:lnTo>
                      <a:lnTo>
                        <a:pt x="560" y="472"/>
                      </a:lnTo>
                      <a:lnTo>
                        <a:pt x="566" y="472"/>
                      </a:lnTo>
                      <a:lnTo>
                        <a:pt x="566" y="472"/>
                      </a:lnTo>
                      <a:close/>
                      <a:moveTo>
                        <a:pt x="466" y="344"/>
                      </a:moveTo>
                      <a:lnTo>
                        <a:pt x="466" y="344"/>
                      </a:lnTo>
                      <a:lnTo>
                        <a:pt x="466" y="344"/>
                      </a:lnTo>
                      <a:lnTo>
                        <a:pt x="466" y="344"/>
                      </a:lnTo>
                      <a:lnTo>
                        <a:pt x="466" y="344"/>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gr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lumMod val="75000"/>
                    <a:lumOff val="25000"/>
                  </a:schemeClr>
                </a:solidFill>
              </a:defRPr>
            </a:lvl1pPr>
          </a:lstStyle>
          <a:p>
            <a:fld id="{6ACC3969-7D29-433E-87E0-6B842AA908B5}" type="datetimeFigureOut">
              <a:rPr lang="en-AU" smtClean="0"/>
              <a:t>30/04/2012</a:t>
            </a:fld>
            <a:endParaRPr lang="en-AU"/>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lumMod val="75000"/>
                    <a:lumOff val="25000"/>
                  </a:schemeClr>
                </a:solidFill>
              </a:defRPr>
            </a:lvl1pPr>
          </a:lstStyle>
          <a:p>
            <a:endParaRPr lang="en-AU"/>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lumMod val="75000"/>
                    <a:lumOff val="25000"/>
                  </a:schemeClr>
                </a:solidFill>
              </a:defRPr>
            </a:lvl1pPr>
          </a:lstStyle>
          <a:p>
            <a:fld id="{D31E9DC4-FA4B-4735-9AF1-A3DCF1A41797}" type="slidenum">
              <a:rPr lang="en-AU" smtClean="0"/>
              <a:t>‹#›</a:t>
            </a:fld>
            <a:endParaRPr lang="en-AU"/>
          </a:p>
        </p:txBody>
      </p:sp>
    </p:spTree>
  </p:cSld>
  <p:clrMap bg1="lt1" tx1="dk1" bg2="lt2" tx2="dk2" accent1="accent1" accent2="accent2" accent3="accent3" accent4="accent4" accent5="accent5" accent6="accent6" hlink="hlink" folHlink="folHlink"/>
  <p:sldLayoutIdLst>
    <p:sldLayoutId id="2147484081" r:id="rId1"/>
    <p:sldLayoutId id="2147484082" r:id="rId2"/>
    <p:sldLayoutId id="2147484083" r:id="rId3"/>
    <p:sldLayoutId id="2147484084" r:id="rId4"/>
    <p:sldLayoutId id="2147484085" r:id="rId5"/>
    <p:sldLayoutId id="2147484086" r:id="rId6"/>
    <p:sldLayoutId id="2147484087" r:id="rId7"/>
    <p:sldLayoutId id="2147484088" r:id="rId8"/>
    <p:sldLayoutId id="2147484089" r:id="rId9"/>
    <p:sldLayoutId id="2147484090" r:id="rId10"/>
    <p:sldLayoutId id="2147484091" r:id="rId11"/>
  </p:sldLayoutIdLst>
  <p:txStyles>
    <p:titleStyle>
      <a:lvl1pPr algn="l" defTabSz="457200" rtl="0" eaLnBrk="1" latinLnBrk="0" hangingPunct="1">
        <a:spcBef>
          <a:spcPct val="0"/>
        </a:spcBef>
        <a:buNone/>
        <a:defRPr sz="3200" kern="1200">
          <a:solidFill>
            <a:schemeClr val="tx1">
              <a:lumMod val="75000"/>
              <a:lumOff val="25000"/>
            </a:schemeClr>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1">
            <a:lumMod val="75000"/>
            <a:lumOff val="25000"/>
          </a:schemeClr>
        </a:buClr>
        <a:buFont typeface="Wingdings 2"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ct val="20000"/>
        </a:spcBef>
        <a:spcAft>
          <a:spcPts val="600"/>
        </a:spcAft>
        <a:buClr>
          <a:schemeClr val="tx1">
            <a:lumMod val="75000"/>
            <a:lumOff val="25000"/>
          </a:schemeClr>
        </a:buClr>
        <a:buFont typeface="Wingdings 2"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ct val="20000"/>
        </a:spcBef>
        <a:spcAft>
          <a:spcPts val="600"/>
        </a:spcAft>
        <a:buClr>
          <a:schemeClr val="tx1">
            <a:lumMod val="75000"/>
            <a:lumOff val="25000"/>
          </a:schemeClr>
        </a:buClr>
        <a:buFont typeface="Wingdings 2"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ct val="20000"/>
        </a:spcBef>
        <a:spcAft>
          <a:spcPts val="600"/>
        </a:spcAft>
        <a:buClr>
          <a:schemeClr val="tx1">
            <a:lumMod val="75000"/>
            <a:lumOff val="25000"/>
          </a:schemeClr>
        </a:buClr>
        <a:buFont typeface="Wingdings 2"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ct val="20000"/>
        </a:spcBef>
        <a:spcAft>
          <a:spcPts val="600"/>
        </a:spcAft>
        <a:buClr>
          <a:schemeClr val="tx1">
            <a:lumMod val="75000"/>
            <a:lumOff val="25000"/>
          </a:schemeClr>
        </a:buClr>
        <a:buFont typeface="Wingdings 2"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AU" dirty="0" smtClean="0"/>
              <a:t>E- portfolio</a:t>
            </a:r>
            <a:endParaRPr lang="en-AU" dirty="0"/>
          </a:p>
        </p:txBody>
      </p:sp>
      <p:sp>
        <p:nvSpPr>
          <p:cNvPr id="5" name="Content Placeholder 4"/>
          <p:cNvSpPr>
            <a:spLocks noGrp="1"/>
          </p:cNvSpPr>
          <p:nvPr>
            <p:ph idx="1"/>
          </p:nvPr>
        </p:nvSpPr>
        <p:spPr>
          <a:xfrm>
            <a:off x="1009443" y="1807361"/>
            <a:ext cx="7125112" cy="3151843"/>
          </a:xfrm>
        </p:spPr>
        <p:txBody>
          <a:bodyPr>
            <a:normAutofit/>
          </a:bodyPr>
          <a:lstStyle/>
          <a:p>
            <a:pPr marL="0" indent="0" algn="ctr">
              <a:buNone/>
            </a:pPr>
            <a:r>
              <a:rPr lang="en-AU" sz="3200" dirty="0" smtClean="0"/>
              <a:t>My Personal portfolio for</a:t>
            </a:r>
          </a:p>
          <a:p>
            <a:pPr marL="0" indent="0" algn="ctr">
              <a:buNone/>
            </a:pPr>
            <a:r>
              <a:rPr lang="en-AU" sz="3200" dirty="0" smtClean="0"/>
              <a:t> EDLT 115</a:t>
            </a:r>
          </a:p>
          <a:p>
            <a:pPr marL="0" indent="0" algn="ctr">
              <a:buNone/>
            </a:pPr>
            <a:r>
              <a:rPr lang="en-AU" sz="3200" dirty="0" smtClean="0"/>
              <a:t>Fiona Collins,2012</a:t>
            </a:r>
          </a:p>
          <a:p>
            <a:pPr marL="0" indent="0" algn="ctr">
              <a:buNone/>
            </a:pPr>
            <a:r>
              <a:rPr lang="en-AU" sz="3200" dirty="0" smtClean="0"/>
              <a:t>220091289</a:t>
            </a:r>
          </a:p>
          <a:p>
            <a:pPr marL="0" indent="0" algn="ctr">
              <a:buNone/>
            </a:pPr>
            <a:endParaRPr lang="en-AU" sz="3200" dirty="0"/>
          </a:p>
        </p:txBody>
      </p:sp>
      <p:sp>
        <p:nvSpPr>
          <p:cNvPr id="2" name="TextBox 1"/>
          <p:cNvSpPr txBox="1"/>
          <p:nvPr/>
        </p:nvSpPr>
        <p:spPr>
          <a:xfrm>
            <a:off x="8352504" y="6399396"/>
            <a:ext cx="540072" cy="369332"/>
          </a:xfrm>
          <a:prstGeom prst="rect">
            <a:avLst/>
          </a:prstGeom>
          <a:noFill/>
        </p:spPr>
        <p:txBody>
          <a:bodyPr wrap="square" rtlCol="0">
            <a:spAutoFit/>
          </a:bodyPr>
          <a:lstStyle/>
          <a:p>
            <a:fld id="{56F9BBAB-6FA0-4936-89E4-1E2D6BC5CC40}" type="slidenum">
              <a:rPr lang="en-AU" smtClean="0"/>
              <a:t>1</a:t>
            </a:fld>
            <a:endParaRPr lang="en-AU" dirty="0"/>
          </a:p>
        </p:txBody>
      </p:sp>
    </p:spTree>
    <p:extLst>
      <p:ext uri="{BB962C8B-B14F-4D97-AF65-F5344CB8AC3E}">
        <p14:creationId xmlns:p14="http://schemas.microsoft.com/office/powerpoint/2010/main" val="7522475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009443" y="278580"/>
            <a:ext cx="7123080" cy="720095"/>
          </a:xfrm>
        </p:spPr>
        <p:txBody>
          <a:bodyPr/>
          <a:lstStyle/>
          <a:p>
            <a:pPr algn="ctr"/>
            <a:r>
              <a:rPr lang="en-AU" sz="2400" b="1" dirty="0"/>
              <a:t>Evidence of my reflection 2.1.4</a:t>
            </a:r>
          </a:p>
        </p:txBody>
      </p:sp>
      <p:sp>
        <p:nvSpPr>
          <p:cNvPr id="6" name="Content Placeholder 5"/>
          <p:cNvSpPr>
            <a:spLocks noGrp="1"/>
          </p:cNvSpPr>
          <p:nvPr>
            <p:ph sz="half" idx="1"/>
          </p:nvPr>
        </p:nvSpPr>
        <p:spPr>
          <a:xfrm>
            <a:off x="341436" y="998676"/>
            <a:ext cx="4139283" cy="5580743"/>
          </a:xfrm>
        </p:spPr>
        <p:txBody>
          <a:bodyPr anchor="t">
            <a:normAutofit/>
          </a:bodyPr>
          <a:lstStyle/>
          <a:p>
            <a:pPr marL="0" indent="0">
              <a:buNone/>
            </a:pPr>
            <a:r>
              <a:rPr lang="en-AU" dirty="0" smtClean="0"/>
              <a:t> Sub-element 2.1.4 while working as a </a:t>
            </a:r>
            <a:r>
              <a:rPr lang="en-AU" dirty="0"/>
              <a:t>teachers aid and </a:t>
            </a:r>
            <a:r>
              <a:rPr lang="en-AU" dirty="0" smtClean="0"/>
              <a:t>childcare worker  I observed this element in various ways and as such developed an awareness of learners ,their individuality, skills, interests, prior </a:t>
            </a:r>
            <a:r>
              <a:rPr lang="en-AU" dirty="0"/>
              <a:t>knowledge and </a:t>
            </a:r>
            <a:r>
              <a:rPr lang="en-AU" dirty="0" smtClean="0"/>
              <a:t>achievements.</a:t>
            </a:r>
          </a:p>
          <a:p>
            <a:pPr marL="0" indent="0">
              <a:buNone/>
            </a:pPr>
            <a:r>
              <a:rPr lang="en-AU" dirty="0" smtClean="0"/>
              <a:t>Teachers gathered information about students assisting their learning needs </a:t>
            </a:r>
            <a:r>
              <a:rPr lang="en-AU" dirty="0" smtClean="0"/>
              <a:t>to</a:t>
            </a:r>
            <a:r>
              <a:rPr lang="en-AU" dirty="0" smtClean="0"/>
              <a:t> </a:t>
            </a:r>
            <a:r>
              <a:rPr lang="en-AU" dirty="0" smtClean="0"/>
              <a:t>engage their </a:t>
            </a:r>
            <a:r>
              <a:rPr lang="en-AU" dirty="0"/>
              <a:t>students in </a:t>
            </a:r>
            <a:r>
              <a:rPr lang="en-AU" dirty="0" smtClean="0"/>
              <a:t>meaningful and continual learning, while ensuring students </a:t>
            </a:r>
            <a:r>
              <a:rPr lang="en-AU" dirty="0" smtClean="0"/>
              <a:t>success and </a:t>
            </a:r>
            <a:r>
              <a:rPr lang="en-AU" dirty="0" smtClean="0"/>
              <a:t>achievement. </a:t>
            </a:r>
          </a:p>
          <a:p>
            <a:pPr marL="0" indent="0">
              <a:buNone/>
            </a:pPr>
            <a:r>
              <a:rPr lang="en-AU" dirty="0" smtClean="0"/>
              <a:t>While </a:t>
            </a:r>
            <a:r>
              <a:rPr lang="en-AU" dirty="0"/>
              <a:t>working in the Year 5 classroom </a:t>
            </a:r>
            <a:r>
              <a:rPr lang="en-AU" dirty="0" smtClean="0"/>
              <a:t>the  </a:t>
            </a:r>
            <a:r>
              <a:rPr lang="en-AU" dirty="0"/>
              <a:t>teacher </a:t>
            </a:r>
            <a:r>
              <a:rPr lang="en-AU" dirty="0" smtClean="0"/>
              <a:t>gathered </a:t>
            </a:r>
            <a:r>
              <a:rPr lang="en-AU" dirty="0" smtClean="0"/>
              <a:t>information  about her </a:t>
            </a:r>
            <a:r>
              <a:rPr lang="en-AU" dirty="0"/>
              <a:t>students </a:t>
            </a:r>
            <a:r>
              <a:rPr lang="en-AU" dirty="0" smtClean="0"/>
              <a:t>including a </a:t>
            </a:r>
            <a:r>
              <a:rPr lang="en-AU" dirty="0"/>
              <a:t>child with </a:t>
            </a:r>
            <a:r>
              <a:rPr lang="en-AU" dirty="0" smtClean="0"/>
              <a:t>autism.  </a:t>
            </a:r>
          </a:p>
          <a:p>
            <a:pPr marL="0" indent="0">
              <a:buNone/>
            </a:pPr>
            <a:r>
              <a:rPr lang="en-AU" dirty="0"/>
              <a:t>The teacher gathered information </a:t>
            </a:r>
            <a:r>
              <a:rPr lang="en-AU" dirty="0" smtClean="0"/>
              <a:t>about the child </a:t>
            </a:r>
            <a:r>
              <a:rPr lang="en-AU" dirty="0"/>
              <a:t>from his mother, other </a:t>
            </a:r>
          </a:p>
          <a:p>
            <a:pPr marL="0" indent="0">
              <a:buNone/>
            </a:pPr>
            <a:endParaRPr lang="en-AU" dirty="0"/>
          </a:p>
        </p:txBody>
      </p:sp>
      <p:sp>
        <p:nvSpPr>
          <p:cNvPr id="7" name="Content Placeholder 6"/>
          <p:cNvSpPr>
            <a:spLocks noGrp="1"/>
          </p:cNvSpPr>
          <p:nvPr>
            <p:ph sz="half" idx="2"/>
          </p:nvPr>
        </p:nvSpPr>
        <p:spPr>
          <a:xfrm>
            <a:off x="4663280" y="1088688"/>
            <a:ext cx="4139283" cy="5490732"/>
          </a:xfrm>
        </p:spPr>
        <p:txBody>
          <a:bodyPr anchor="t">
            <a:normAutofit/>
          </a:bodyPr>
          <a:lstStyle/>
          <a:p>
            <a:pPr marL="0" indent="0">
              <a:buNone/>
            </a:pPr>
            <a:r>
              <a:rPr lang="en-AU" dirty="0" smtClean="0"/>
              <a:t>community </a:t>
            </a:r>
            <a:r>
              <a:rPr lang="en-AU" dirty="0"/>
              <a:t>workers and colleagues. </a:t>
            </a:r>
            <a:r>
              <a:rPr lang="en-AU" dirty="0" smtClean="0"/>
              <a:t> She was able to source information </a:t>
            </a:r>
            <a:r>
              <a:rPr lang="en-AU" dirty="0"/>
              <a:t>about his likes, dislikes, interests, interactions and handling ‘’his melt downs’’ (as his mother called them). </a:t>
            </a:r>
          </a:p>
          <a:p>
            <a:pPr marL="0" indent="0">
              <a:buNone/>
            </a:pPr>
            <a:r>
              <a:rPr lang="en-AU" dirty="0"/>
              <a:t>U</a:t>
            </a:r>
            <a:r>
              <a:rPr lang="en-AU" dirty="0" smtClean="0"/>
              <a:t>sing </a:t>
            </a:r>
            <a:r>
              <a:rPr lang="en-AU" dirty="0"/>
              <a:t>the information gained about how he viewed writing as a chore </a:t>
            </a:r>
            <a:r>
              <a:rPr lang="en-AU" dirty="0" smtClean="0"/>
              <a:t> coupled with his </a:t>
            </a:r>
            <a:r>
              <a:rPr lang="en-AU" dirty="0"/>
              <a:t>interest </a:t>
            </a:r>
            <a:r>
              <a:rPr lang="en-AU" dirty="0" smtClean="0"/>
              <a:t> in </a:t>
            </a:r>
            <a:r>
              <a:rPr lang="en-AU" dirty="0" smtClean="0"/>
              <a:t>computers,   </a:t>
            </a:r>
            <a:r>
              <a:rPr lang="en-AU" dirty="0"/>
              <a:t>a</a:t>
            </a:r>
            <a:r>
              <a:rPr lang="en-AU" dirty="0" smtClean="0"/>
              <a:t>  </a:t>
            </a:r>
            <a:r>
              <a:rPr lang="en-AU" dirty="0" smtClean="0"/>
              <a:t>teaching strategy was born were </a:t>
            </a:r>
            <a:r>
              <a:rPr lang="en-AU" dirty="0"/>
              <a:t>h</a:t>
            </a:r>
            <a:r>
              <a:rPr lang="en-AU" dirty="0" smtClean="0"/>
              <a:t>e </a:t>
            </a:r>
            <a:r>
              <a:rPr lang="en-AU" dirty="0"/>
              <a:t>had to writing out a set number of  comprehension questions </a:t>
            </a:r>
            <a:r>
              <a:rPr lang="en-AU" dirty="0" smtClean="0"/>
              <a:t>and answers </a:t>
            </a:r>
            <a:r>
              <a:rPr lang="en-AU" dirty="0"/>
              <a:t>then he could complete the rest on the computer ( over a period of time </a:t>
            </a:r>
            <a:r>
              <a:rPr lang="en-AU" dirty="0" smtClean="0"/>
              <a:t>the </a:t>
            </a:r>
            <a:r>
              <a:rPr lang="en-AU" dirty="0"/>
              <a:t>number of hand written questions increasing). The teacher engaged him in a learning </a:t>
            </a:r>
            <a:r>
              <a:rPr lang="en-AU" dirty="0" smtClean="0"/>
              <a:t>experience </a:t>
            </a:r>
            <a:r>
              <a:rPr lang="en-AU" dirty="0"/>
              <a:t>where he did not switch </a:t>
            </a:r>
            <a:r>
              <a:rPr lang="en-AU" dirty="0" smtClean="0"/>
              <a:t>off.</a:t>
            </a:r>
            <a:endParaRPr lang="en-AU" dirty="0"/>
          </a:p>
        </p:txBody>
      </p:sp>
      <p:sp>
        <p:nvSpPr>
          <p:cNvPr id="2" name="TextBox 1"/>
          <p:cNvSpPr txBox="1"/>
          <p:nvPr/>
        </p:nvSpPr>
        <p:spPr>
          <a:xfrm>
            <a:off x="8442516" y="6309384"/>
            <a:ext cx="540072" cy="369332"/>
          </a:xfrm>
          <a:prstGeom prst="rect">
            <a:avLst/>
          </a:prstGeom>
          <a:noFill/>
        </p:spPr>
        <p:txBody>
          <a:bodyPr wrap="square" rtlCol="0">
            <a:spAutoFit/>
          </a:bodyPr>
          <a:lstStyle/>
          <a:p>
            <a:fld id="{30083EAA-1D08-453E-B0AF-572441C29BB9}" type="slidenum">
              <a:rPr lang="en-AU" smtClean="0"/>
              <a:t>10</a:t>
            </a:fld>
            <a:endParaRPr lang="en-AU" dirty="0"/>
          </a:p>
        </p:txBody>
      </p:sp>
    </p:spTree>
    <p:extLst>
      <p:ext uri="{BB962C8B-B14F-4D97-AF65-F5344CB8AC3E}">
        <p14:creationId xmlns:p14="http://schemas.microsoft.com/office/powerpoint/2010/main" val="17786260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151544" y="458788"/>
            <a:ext cx="6930924" cy="539750"/>
          </a:xfrm>
        </p:spPr>
        <p:txBody>
          <a:bodyPr/>
          <a:lstStyle/>
          <a:p>
            <a:pPr algn="ctr"/>
            <a:r>
              <a:rPr lang="en-AU" sz="2400" b="1" dirty="0"/>
              <a:t>Evidence of my reflection 2.1.4</a:t>
            </a:r>
          </a:p>
        </p:txBody>
      </p:sp>
      <p:sp>
        <p:nvSpPr>
          <p:cNvPr id="3" name="Content Placeholder 2"/>
          <p:cNvSpPr>
            <a:spLocks noGrp="1"/>
          </p:cNvSpPr>
          <p:nvPr>
            <p:ph sz="half" idx="4294967295"/>
          </p:nvPr>
        </p:nvSpPr>
        <p:spPr>
          <a:xfrm>
            <a:off x="2501724" y="998538"/>
            <a:ext cx="4230564" cy="5581650"/>
          </a:xfrm>
        </p:spPr>
        <p:txBody>
          <a:bodyPr anchor="t">
            <a:normAutofit/>
          </a:bodyPr>
          <a:lstStyle/>
          <a:p>
            <a:pPr marL="0" indent="0">
              <a:buNone/>
            </a:pPr>
            <a:r>
              <a:rPr lang="en-AU" dirty="0" smtClean="0"/>
              <a:t> Sub element </a:t>
            </a:r>
            <a:r>
              <a:rPr lang="en-AU" dirty="0" smtClean="0"/>
              <a:t>2.1.4. </a:t>
            </a:r>
            <a:r>
              <a:rPr lang="en-AU" dirty="0" smtClean="0"/>
              <a:t>In </a:t>
            </a:r>
            <a:r>
              <a:rPr lang="en-AU" dirty="0"/>
              <a:t>the preschool room we used </a:t>
            </a:r>
            <a:r>
              <a:rPr lang="en-AU" dirty="0" smtClean="0"/>
              <a:t>information about </a:t>
            </a:r>
            <a:r>
              <a:rPr lang="en-AU" dirty="0"/>
              <a:t>a child with </a:t>
            </a:r>
            <a:r>
              <a:rPr lang="en-AU" dirty="0" smtClean="0"/>
              <a:t>Asperger's </a:t>
            </a:r>
            <a:r>
              <a:rPr lang="en-AU" dirty="0"/>
              <a:t>syndrome </a:t>
            </a:r>
            <a:r>
              <a:rPr lang="en-AU" dirty="0" smtClean="0"/>
              <a:t>to </a:t>
            </a:r>
            <a:r>
              <a:rPr lang="en-AU" dirty="0"/>
              <a:t>engage him in </a:t>
            </a:r>
            <a:r>
              <a:rPr lang="en-AU" dirty="0" smtClean="0"/>
              <a:t>learning using </a:t>
            </a:r>
            <a:r>
              <a:rPr lang="en-AU" dirty="0"/>
              <a:t>his love of Thomas the Tank Engine as a </a:t>
            </a:r>
            <a:r>
              <a:rPr lang="en-AU" dirty="0" smtClean="0"/>
              <a:t>vehicle </a:t>
            </a:r>
            <a:r>
              <a:rPr lang="en-AU" dirty="0" smtClean="0"/>
              <a:t>to</a:t>
            </a:r>
            <a:r>
              <a:rPr lang="en-AU" dirty="0" smtClean="0"/>
              <a:t> extend </a:t>
            </a:r>
            <a:r>
              <a:rPr lang="en-AU" dirty="0"/>
              <a:t>his </a:t>
            </a:r>
            <a:r>
              <a:rPr lang="en-AU" dirty="0" smtClean="0"/>
              <a:t>knowledge about counting, </a:t>
            </a:r>
            <a:r>
              <a:rPr lang="en-AU" dirty="0" smtClean="0"/>
              <a:t>shapes</a:t>
            </a:r>
            <a:r>
              <a:rPr lang="en-AU" dirty="0"/>
              <a:t> </a:t>
            </a:r>
            <a:r>
              <a:rPr lang="en-AU" dirty="0" smtClean="0"/>
              <a:t>and</a:t>
            </a:r>
            <a:r>
              <a:rPr lang="en-AU" dirty="0" smtClean="0"/>
              <a:t> </a:t>
            </a:r>
            <a:r>
              <a:rPr lang="en-AU" dirty="0" smtClean="0"/>
              <a:t>colours.  With the knowledge of his tactile defensiveness he used the engines </a:t>
            </a:r>
            <a:r>
              <a:rPr lang="en-AU" dirty="0"/>
              <a:t>to create art work </a:t>
            </a:r>
            <a:r>
              <a:rPr lang="en-AU" dirty="0" smtClean="0"/>
              <a:t>as they went into the paint . </a:t>
            </a:r>
          </a:p>
          <a:p>
            <a:pPr marL="0" indent="0">
              <a:buNone/>
            </a:pPr>
            <a:r>
              <a:rPr lang="en-AU" dirty="0"/>
              <a:t>In my role as a mother I use the knowledge I have about my children and their individual learning </a:t>
            </a:r>
            <a:r>
              <a:rPr lang="en-AU" dirty="0" smtClean="0"/>
              <a:t>styles. </a:t>
            </a:r>
            <a:r>
              <a:rPr lang="en-AU" dirty="0"/>
              <a:t>K</a:t>
            </a:r>
            <a:r>
              <a:rPr lang="en-AU" dirty="0" smtClean="0"/>
              <a:t>nowing </a:t>
            </a:r>
            <a:r>
              <a:rPr lang="en-AU" dirty="0"/>
              <a:t>what will work and what </a:t>
            </a:r>
            <a:r>
              <a:rPr lang="en-AU" dirty="0" smtClean="0"/>
              <a:t>does </a:t>
            </a:r>
            <a:r>
              <a:rPr lang="en-AU" dirty="0" smtClean="0"/>
              <a:t>not provides </a:t>
            </a:r>
            <a:r>
              <a:rPr lang="en-AU" dirty="0"/>
              <a:t>me with ways of engaging them </a:t>
            </a:r>
            <a:r>
              <a:rPr lang="en-AU" dirty="0" smtClean="0"/>
              <a:t>particularly </a:t>
            </a:r>
            <a:r>
              <a:rPr lang="en-AU" dirty="0"/>
              <a:t>when it comes to homework and reading skills</a:t>
            </a:r>
            <a:endParaRPr lang="en-AU" dirty="0" smtClean="0"/>
          </a:p>
        </p:txBody>
      </p:sp>
      <p:sp>
        <p:nvSpPr>
          <p:cNvPr id="4" name="Content Placeholder 3"/>
          <p:cNvSpPr>
            <a:spLocks noGrp="1"/>
          </p:cNvSpPr>
          <p:nvPr>
            <p:ph sz="half" idx="4294967295"/>
          </p:nvPr>
        </p:nvSpPr>
        <p:spPr>
          <a:xfrm>
            <a:off x="5094288" y="1089025"/>
            <a:ext cx="4049712" cy="5491163"/>
          </a:xfrm>
        </p:spPr>
        <p:txBody>
          <a:bodyPr anchor="t">
            <a:normAutofit/>
          </a:bodyPr>
          <a:lstStyle/>
          <a:p>
            <a:pPr marL="0" indent="0">
              <a:buNone/>
            </a:pPr>
            <a:endParaRPr lang="en-AU" dirty="0"/>
          </a:p>
          <a:p>
            <a:pPr marL="0" indent="0">
              <a:buNone/>
            </a:pPr>
            <a:endParaRPr lang="en-AU" dirty="0"/>
          </a:p>
        </p:txBody>
      </p:sp>
      <p:sp>
        <p:nvSpPr>
          <p:cNvPr id="6" name="TextBox 5"/>
          <p:cNvSpPr txBox="1"/>
          <p:nvPr/>
        </p:nvSpPr>
        <p:spPr>
          <a:xfrm>
            <a:off x="8262492" y="5949336"/>
            <a:ext cx="450060" cy="369332"/>
          </a:xfrm>
          <a:prstGeom prst="rect">
            <a:avLst/>
          </a:prstGeom>
          <a:noFill/>
        </p:spPr>
        <p:txBody>
          <a:bodyPr wrap="square" rtlCol="0">
            <a:spAutoFit/>
          </a:bodyPr>
          <a:lstStyle/>
          <a:p>
            <a:fld id="{D5F67B02-A316-444A-B1AF-A726CDE4D02B}" type="slidenum">
              <a:rPr lang="en-AU" smtClean="0"/>
              <a:t>11</a:t>
            </a:fld>
            <a:endParaRPr lang="en-AU" dirty="0"/>
          </a:p>
        </p:txBody>
      </p:sp>
    </p:spTree>
    <p:extLst>
      <p:ext uri="{BB962C8B-B14F-4D97-AF65-F5344CB8AC3E}">
        <p14:creationId xmlns:p14="http://schemas.microsoft.com/office/powerpoint/2010/main" val="28446027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009443" y="188569"/>
            <a:ext cx="7123080" cy="540072"/>
          </a:xfrm>
        </p:spPr>
        <p:txBody>
          <a:bodyPr/>
          <a:lstStyle/>
          <a:p>
            <a:pPr algn="ctr"/>
            <a:r>
              <a:rPr lang="en-AU" sz="2400" b="1" dirty="0" smtClean="0"/>
              <a:t>  Linking to the Quality Teaching Framework</a:t>
            </a:r>
            <a:endParaRPr lang="en-AU" sz="2400" b="1" dirty="0"/>
          </a:p>
        </p:txBody>
      </p:sp>
      <p:sp>
        <p:nvSpPr>
          <p:cNvPr id="8" name="Content Placeholder 7"/>
          <p:cNvSpPr>
            <a:spLocks noGrp="1"/>
          </p:cNvSpPr>
          <p:nvPr>
            <p:ph sz="half" idx="1"/>
          </p:nvPr>
        </p:nvSpPr>
        <p:spPr>
          <a:xfrm>
            <a:off x="701484" y="818652"/>
            <a:ext cx="3779235" cy="5670755"/>
          </a:xfrm>
        </p:spPr>
        <p:txBody>
          <a:bodyPr anchor="t">
            <a:normAutofit fontScale="92500" lnSpcReduction="20000"/>
          </a:bodyPr>
          <a:lstStyle/>
          <a:p>
            <a:pPr marL="0" indent="0">
              <a:buNone/>
            </a:pPr>
            <a:endParaRPr lang="en-AU" dirty="0" smtClean="0"/>
          </a:p>
          <a:p>
            <a:pPr marL="0" indent="0">
              <a:buNone/>
            </a:pPr>
            <a:r>
              <a:rPr lang="en-AU" dirty="0"/>
              <a:t>I</a:t>
            </a:r>
            <a:r>
              <a:rPr lang="en-AU" dirty="0" smtClean="0"/>
              <a:t>n </a:t>
            </a:r>
            <a:r>
              <a:rPr lang="en-AU" dirty="0"/>
              <a:t>my </a:t>
            </a:r>
            <a:r>
              <a:rPr lang="en-AU" dirty="0" smtClean="0"/>
              <a:t>reflection I have been </a:t>
            </a:r>
            <a:r>
              <a:rPr lang="en-AU" dirty="0"/>
              <a:t>involved with </a:t>
            </a:r>
            <a:r>
              <a:rPr lang="en-AU" dirty="0" smtClean="0"/>
              <a:t>Sub–element 2.1.4 within classroom and home environments</a:t>
            </a:r>
            <a:r>
              <a:rPr lang="en-AU" dirty="0"/>
              <a:t>.</a:t>
            </a:r>
            <a:endParaRPr lang="en-AU" dirty="0" smtClean="0"/>
          </a:p>
          <a:p>
            <a:pPr marL="0" indent="0">
              <a:buNone/>
            </a:pPr>
            <a:r>
              <a:rPr lang="en-AU" dirty="0" smtClean="0"/>
              <a:t>Primary school teachers </a:t>
            </a:r>
            <a:r>
              <a:rPr lang="en-AU" dirty="0" smtClean="0"/>
              <a:t>use information, </a:t>
            </a:r>
            <a:r>
              <a:rPr lang="en-AU" dirty="0" smtClean="0"/>
              <a:t>adapting it in many different ways throughout their teaching day so </a:t>
            </a:r>
            <a:r>
              <a:rPr lang="en-AU" dirty="0"/>
              <a:t>they can </a:t>
            </a:r>
            <a:r>
              <a:rPr lang="en-AU" dirty="0" smtClean="0"/>
              <a:t>engage their students </a:t>
            </a:r>
            <a:r>
              <a:rPr lang="en-AU" dirty="0"/>
              <a:t>in meaningful learning</a:t>
            </a:r>
          </a:p>
          <a:p>
            <a:pPr marL="0" indent="0">
              <a:buNone/>
            </a:pPr>
            <a:r>
              <a:rPr lang="en-AU" dirty="0" smtClean="0"/>
              <a:t>I </a:t>
            </a:r>
            <a:r>
              <a:rPr lang="en-AU" dirty="0"/>
              <a:t>believe all students are individuals, who have different levels of skills, areas of </a:t>
            </a:r>
            <a:r>
              <a:rPr lang="en-AU" dirty="0" smtClean="0"/>
              <a:t>interest and achievements. </a:t>
            </a:r>
            <a:r>
              <a:rPr lang="en-AU" dirty="0"/>
              <a:t>A</a:t>
            </a:r>
            <a:r>
              <a:rPr lang="en-AU" dirty="0" smtClean="0"/>
              <a:t>ccommodating  their </a:t>
            </a:r>
            <a:r>
              <a:rPr lang="en-AU" dirty="0"/>
              <a:t>ways of learning </a:t>
            </a:r>
            <a:r>
              <a:rPr lang="en-AU" dirty="0" smtClean="0"/>
              <a:t>ensures  </a:t>
            </a:r>
            <a:r>
              <a:rPr lang="en-AU" dirty="0"/>
              <a:t>all students </a:t>
            </a:r>
            <a:r>
              <a:rPr lang="en-AU" dirty="0" smtClean="0"/>
              <a:t>achieve </a:t>
            </a:r>
            <a:r>
              <a:rPr lang="en-AU" dirty="0"/>
              <a:t>and feel successful </a:t>
            </a:r>
            <a:endParaRPr lang="en-AU" dirty="0" smtClean="0"/>
          </a:p>
          <a:p>
            <a:pPr marL="0" indent="0">
              <a:buNone/>
            </a:pPr>
            <a:r>
              <a:rPr lang="en-AU" dirty="0" smtClean="0"/>
              <a:t>Therefore </a:t>
            </a:r>
            <a:r>
              <a:rPr lang="en-AU" dirty="0"/>
              <a:t>it is vital primary school teachers  </a:t>
            </a:r>
            <a:r>
              <a:rPr lang="en-AU" dirty="0" smtClean="0"/>
              <a:t>gain background knowledge of  their students and use this information to building upon the students existing knowledge so they can </a:t>
            </a:r>
            <a:r>
              <a:rPr lang="en-AU" dirty="0" smtClean="0"/>
              <a:t>continue  </a:t>
            </a:r>
            <a:r>
              <a:rPr lang="en-AU" dirty="0" smtClean="0"/>
              <a:t>students learning and expansion of knowledge. </a:t>
            </a:r>
          </a:p>
          <a:p>
            <a:pPr marL="0" indent="0">
              <a:buNone/>
            </a:pPr>
            <a:r>
              <a:rPr lang="en-AU" dirty="0" smtClean="0"/>
              <a:t>.</a:t>
            </a:r>
          </a:p>
        </p:txBody>
      </p:sp>
      <p:sp>
        <p:nvSpPr>
          <p:cNvPr id="2" name="Content Placeholder 1"/>
          <p:cNvSpPr>
            <a:spLocks noGrp="1"/>
          </p:cNvSpPr>
          <p:nvPr>
            <p:ph sz="half" idx="2"/>
          </p:nvPr>
        </p:nvSpPr>
        <p:spPr>
          <a:xfrm>
            <a:off x="4663280" y="818652"/>
            <a:ext cx="3869247" cy="5490732"/>
          </a:xfrm>
        </p:spPr>
        <p:txBody>
          <a:bodyPr anchor="t">
            <a:normAutofit fontScale="92500" lnSpcReduction="20000"/>
          </a:bodyPr>
          <a:lstStyle/>
          <a:p>
            <a:pPr marL="0" indent="0">
              <a:buNone/>
            </a:pPr>
            <a:endParaRPr lang="en-AU" dirty="0" smtClean="0"/>
          </a:p>
          <a:p>
            <a:pPr marL="0" indent="0">
              <a:buNone/>
            </a:pPr>
            <a:r>
              <a:rPr lang="en-AU" dirty="0" smtClean="0"/>
              <a:t>In </a:t>
            </a:r>
            <a:r>
              <a:rPr lang="en-AU" dirty="0"/>
              <a:t>my </a:t>
            </a:r>
            <a:r>
              <a:rPr lang="en-AU" dirty="0" smtClean="0"/>
              <a:t>future endeavours as </a:t>
            </a:r>
            <a:r>
              <a:rPr lang="en-AU" dirty="0" smtClean="0"/>
              <a:t>a </a:t>
            </a:r>
            <a:r>
              <a:rPr lang="en-AU" dirty="0" smtClean="0"/>
              <a:t>primary school teacher I will obtain information </a:t>
            </a:r>
            <a:r>
              <a:rPr lang="en-AU" dirty="0"/>
              <a:t>about my students, </a:t>
            </a:r>
            <a:r>
              <a:rPr lang="en-AU" dirty="0" smtClean="0"/>
              <a:t>their skills, interests, dislikes, cultural information and prior achievements. Using this information </a:t>
            </a:r>
            <a:r>
              <a:rPr lang="en-AU" dirty="0"/>
              <a:t>in my </a:t>
            </a:r>
            <a:r>
              <a:rPr lang="en-AU" dirty="0" smtClean="0"/>
              <a:t>programing, planning  </a:t>
            </a:r>
            <a:r>
              <a:rPr lang="en-AU" dirty="0" smtClean="0"/>
              <a:t>and classroom interactions.</a:t>
            </a:r>
          </a:p>
          <a:p>
            <a:pPr marL="0" indent="0">
              <a:buNone/>
            </a:pPr>
            <a:endParaRPr lang="en-AU" dirty="0"/>
          </a:p>
        </p:txBody>
      </p:sp>
      <p:sp>
        <p:nvSpPr>
          <p:cNvPr id="3" name="TextBox 2"/>
          <p:cNvSpPr txBox="1"/>
          <p:nvPr/>
        </p:nvSpPr>
        <p:spPr>
          <a:xfrm>
            <a:off x="8442516" y="6399396"/>
            <a:ext cx="540072" cy="369332"/>
          </a:xfrm>
          <a:prstGeom prst="rect">
            <a:avLst/>
          </a:prstGeom>
          <a:noFill/>
        </p:spPr>
        <p:txBody>
          <a:bodyPr wrap="square" rtlCol="0">
            <a:spAutoFit/>
          </a:bodyPr>
          <a:lstStyle/>
          <a:p>
            <a:fld id="{F9473D06-1143-4CEF-947A-7605117C2262}" type="slidenum">
              <a:rPr lang="en-AU" smtClean="0"/>
              <a:t>12</a:t>
            </a:fld>
            <a:endParaRPr lang="en-AU" dirty="0"/>
          </a:p>
        </p:txBody>
      </p:sp>
    </p:spTree>
    <p:extLst>
      <p:ext uri="{BB962C8B-B14F-4D97-AF65-F5344CB8AC3E}">
        <p14:creationId xmlns:p14="http://schemas.microsoft.com/office/powerpoint/2010/main" val="19589927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1508" y="98556"/>
            <a:ext cx="7125113" cy="592988"/>
          </a:xfrm>
        </p:spPr>
        <p:txBody>
          <a:bodyPr/>
          <a:lstStyle/>
          <a:p>
            <a:pPr algn="ctr"/>
            <a:r>
              <a:rPr lang="en-AU" sz="2000" b="1" dirty="0" smtClean="0"/>
              <a:t>Quality Teaching Framework and my Understanding.</a:t>
            </a:r>
            <a:endParaRPr lang="en-AU" sz="2000"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92632870"/>
              </p:ext>
            </p:extLst>
          </p:nvPr>
        </p:nvGraphicFramePr>
        <p:xfrm>
          <a:off x="881508" y="728640"/>
          <a:ext cx="7124700" cy="2880385"/>
        </p:xfrm>
        <a:graphic>
          <a:graphicData uri="http://schemas.openxmlformats.org/drawingml/2006/table">
            <a:tbl>
              <a:tblPr firstRow="1" bandRow="1">
                <a:tableStyleId>{5C22544A-7EE6-4342-B048-85BDC9FD1C3A}</a:tableStyleId>
              </a:tblPr>
              <a:tblGrid>
                <a:gridCol w="2374900"/>
                <a:gridCol w="2374900"/>
                <a:gridCol w="2374900"/>
              </a:tblGrid>
              <a:tr h="593020">
                <a:tc>
                  <a:txBody>
                    <a:bodyPr/>
                    <a:lstStyle/>
                    <a:p>
                      <a:r>
                        <a:rPr lang="en-AU" sz="1100" u="sng" dirty="0" smtClean="0"/>
                        <a:t>Intellectual quality</a:t>
                      </a:r>
                      <a:endParaRPr lang="en-AU" sz="1100" u="sng" dirty="0"/>
                    </a:p>
                  </a:txBody>
                  <a:tcPr marL="75383" marR="75383"/>
                </a:tc>
                <a:tc>
                  <a:txBody>
                    <a:bodyPr/>
                    <a:lstStyle/>
                    <a:p>
                      <a:r>
                        <a:rPr lang="en-AU" sz="1100" u="sng" dirty="0" smtClean="0"/>
                        <a:t>Quality learning environment</a:t>
                      </a:r>
                      <a:endParaRPr lang="en-AU" sz="1100" u="sng" dirty="0"/>
                    </a:p>
                  </a:txBody>
                  <a:tcPr marL="75383" marR="75383"/>
                </a:tc>
                <a:tc>
                  <a:txBody>
                    <a:bodyPr/>
                    <a:lstStyle/>
                    <a:p>
                      <a:r>
                        <a:rPr lang="en-AU" sz="1100" u="sng" dirty="0" smtClean="0"/>
                        <a:t>Significance</a:t>
                      </a:r>
                      <a:endParaRPr lang="en-AU" sz="1100" u="sng" dirty="0"/>
                    </a:p>
                  </a:txBody>
                  <a:tcPr marL="75383" marR="75383"/>
                </a:tc>
              </a:tr>
              <a:tr h="338869">
                <a:tc>
                  <a:txBody>
                    <a:bodyPr/>
                    <a:lstStyle/>
                    <a:p>
                      <a:r>
                        <a:rPr lang="en-AU" sz="1100" u="sng" dirty="0" smtClean="0"/>
                        <a:t>Deep knowledge </a:t>
                      </a:r>
                      <a:endParaRPr lang="en-AU" sz="1100" u="sng" dirty="0"/>
                    </a:p>
                  </a:txBody>
                  <a:tcPr marL="75383" marR="75383"/>
                </a:tc>
                <a:tc>
                  <a:txBody>
                    <a:bodyPr/>
                    <a:lstStyle/>
                    <a:p>
                      <a:r>
                        <a:rPr lang="en-AU" sz="1100" u="sng" dirty="0" smtClean="0"/>
                        <a:t>Explicit quality criteria</a:t>
                      </a:r>
                      <a:endParaRPr lang="en-AU" sz="1100" u="sng" dirty="0"/>
                    </a:p>
                  </a:txBody>
                  <a:tcPr marL="75383" marR="75383"/>
                </a:tc>
                <a:tc>
                  <a:txBody>
                    <a:bodyPr/>
                    <a:lstStyle/>
                    <a:p>
                      <a:r>
                        <a:rPr lang="en-AU" sz="1100" u="sng" dirty="0" smtClean="0"/>
                        <a:t>Background knowledge </a:t>
                      </a:r>
                      <a:endParaRPr lang="en-AU" sz="1100" u="sng" dirty="0"/>
                    </a:p>
                  </a:txBody>
                  <a:tcPr marL="75383" marR="75383">
                    <a:solidFill>
                      <a:srgbClr val="FF0000"/>
                    </a:solidFill>
                  </a:tcPr>
                </a:tc>
              </a:tr>
              <a:tr h="338869">
                <a:tc>
                  <a:txBody>
                    <a:bodyPr/>
                    <a:lstStyle/>
                    <a:p>
                      <a:r>
                        <a:rPr lang="en-AU" sz="1100" u="sng" dirty="0" smtClean="0"/>
                        <a:t>Deep understanding</a:t>
                      </a:r>
                      <a:endParaRPr lang="en-AU" sz="1100" u="sng" dirty="0"/>
                    </a:p>
                  </a:txBody>
                  <a:tcPr marL="75383" marR="75383"/>
                </a:tc>
                <a:tc>
                  <a:txBody>
                    <a:bodyPr/>
                    <a:lstStyle/>
                    <a:p>
                      <a:r>
                        <a:rPr lang="en-AU" sz="1100" u="sng" dirty="0" smtClean="0"/>
                        <a:t>Engagement</a:t>
                      </a:r>
                      <a:endParaRPr lang="en-AU" sz="1100" u="sng" dirty="0"/>
                    </a:p>
                  </a:txBody>
                  <a:tcPr marL="75383" marR="75383">
                    <a:solidFill>
                      <a:srgbClr val="FFC000"/>
                    </a:solidFill>
                  </a:tcPr>
                </a:tc>
                <a:tc>
                  <a:txBody>
                    <a:bodyPr/>
                    <a:lstStyle/>
                    <a:p>
                      <a:r>
                        <a:rPr lang="en-AU" sz="1100" u="sng" dirty="0" smtClean="0"/>
                        <a:t>Cultural knowledge</a:t>
                      </a:r>
                      <a:endParaRPr lang="en-AU" sz="1100" u="sng" dirty="0"/>
                    </a:p>
                  </a:txBody>
                  <a:tcPr marL="75383" marR="75383"/>
                </a:tc>
              </a:tr>
              <a:tr h="338869">
                <a:tc>
                  <a:txBody>
                    <a:bodyPr/>
                    <a:lstStyle/>
                    <a:p>
                      <a:r>
                        <a:rPr lang="en-AU" sz="1100" u="sng" dirty="0" smtClean="0"/>
                        <a:t>Problematic Knowledge</a:t>
                      </a:r>
                      <a:endParaRPr lang="en-AU" sz="1100" u="sng" dirty="0"/>
                    </a:p>
                  </a:txBody>
                  <a:tcPr marL="75383" marR="75383"/>
                </a:tc>
                <a:tc>
                  <a:txBody>
                    <a:bodyPr/>
                    <a:lstStyle/>
                    <a:p>
                      <a:r>
                        <a:rPr lang="en-AU" sz="1100" u="sng" dirty="0" smtClean="0"/>
                        <a:t>High expectations</a:t>
                      </a:r>
                      <a:endParaRPr lang="en-AU" sz="1100" u="sng" dirty="0"/>
                    </a:p>
                  </a:txBody>
                  <a:tcPr marL="75383" marR="75383"/>
                </a:tc>
                <a:tc>
                  <a:txBody>
                    <a:bodyPr/>
                    <a:lstStyle/>
                    <a:p>
                      <a:r>
                        <a:rPr lang="en-AU" sz="1100" u="sng" dirty="0" smtClean="0"/>
                        <a:t>Knowledge integration</a:t>
                      </a:r>
                      <a:endParaRPr lang="en-AU" sz="1100" u="sng" dirty="0"/>
                    </a:p>
                  </a:txBody>
                  <a:tcPr marL="75383" marR="75383"/>
                </a:tc>
              </a:tr>
              <a:tr h="338869">
                <a:tc>
                  <a:txBody>
                    <a:bodyPr/>
                    <a:lstStyle/>
                    <a:p>
                      <a:r>
                        <a:rPr lang="en-AU" sz="1100" u="sng" dirty="0" smtClean="0"/>
                        <a:t>Higher-order thinking</a:t>
                      </a:r>
                      <a:endParaRPr lang="en-AU" sz="1100" u="sng" dirty="0"/>
                    </a:p>
                  </a:txBody>
                  <a:tcPr marL="75383" marR="75383"/>
                </a:tc>
                <a:tc>
                  <a:txBody>
                    <a:bodyPr/>
                    <a:lstStyle/>
                    <a:p>
                      <a:r>
                        <a:rPr lang="en-AU" sz="1100" u="sng" dirty="0" smtClean="0"/>
                        <a:t>Social support</a:t>
                      </a:r>
                      <a:endParaRPr lang="en-AU" sz="1100" u="sng" dirty="0"/>
                    </a:p>
                  </a:txBody>
                  <a:tcPr marL="75383" marR="75383"/>
                </a:tc>
                <a:tc>
                  <a:txBody>
                    <a:bodyPr/>
                    <a:lstStyle/>
                    <a:p>
                      <a:r>
                        <a:rPr lang="en-AU" sz="1100" u="sng" dirty="0" smtClean="0"/>
                        <a:t>Inclusivity</a:t>
                      </a:r>
                      <a:endParaRPr lang="en-AU" sz="1100" u="sng" dirty="0"/>
                    </a:p>
                  </a:txBody>
                  <a:tcPr marL="75383" marR="75383"/>
                </a:tc>
              </a:tr>
              <a:tr h="338869">
                <a:tc>
                  <a:txBody>
                    <a:bodyPr/>
                    <a:lstStyle/>
                    <a:p>
                      <a:r>
                        <a:rPr lang="en-AU" sz="1100" u="sng" dirty="0" smtClean="0"/>
                        <a:t>Metalanguage</a:t>
                      </a:r>
                      <a:endParaRPr lang="en-AU" sz="1100" u="sng" dirty="0"/>
                    </a:p>
                  </a:txBody>
                  <a:tcPr marL="75383" marR="75383"/>
                </a:tc>
                <a:tc>
                  <a:txBody>
                    <a:bodyPr/>
                    <a:lstStyle/>
                    <a:p>
                      <a:r>
                        <a:rPr lang="en-AU" sz="1100" u="sng" dirty="0" smtClean="0"/>
                        <a:t>Students’</a:t>
                      </a:r>
                      <a:r>
                        <a:rPr lang="en-AU" sz="1100" u="sng" baseline="0" dirty="0" smtClean="0"/>
                        <a:t> self-regulation</a:t>
                      </a:r>
                      <a:endParaRPr lang="en-AU" sz="1100" u="sng" dirty="0"/>
                    </a:p>
                  </a:txBody>
                  <a:tcPr marL="75383" marR="75383"/>
                </a:tc>
                <a:tc>
                  <a:txBody>
                    <a:bodyPr/>
                    <a:lstStyle/>
                    <a:p>
                      <a:r>
                        <a:rPr lang="en-AU" sz="1100" u="sng" dirty="0" smtClean="0"/>
                        <a:t>Connectedness</a:t>
                      </a:r>
                      <a:endParaRPr lang="en-AU" sz="1100" u="sng" dirty="0"/>
                    </a:p>
                  </a:txBody>
                  <a:tcPr marL="75383" marR="75383"/>
                </a:tc>
              </a:tr>
              <a:tr h="593020">
                <a:tc>
                  <a:txBody>
                    <a:bodyPr/>
                    <a:lstStyle/>
                    <a:p>
                      <a:r>
                        <a:rPr lang="en-AU" sz="1100" u="sng" dirty="0" smtClean="0"/>
                        <a:t>Substantive communication</a:t>
                      </a:r>
                      <a:endParaRPr lang="en-AU" sz="1100" u="sng" dirty="0"/>
                    </a:p>
                  </a:txBody>
                  <a:tcPr marL="75383" marR="75383"/>
                </a:tc>
                <a:tc>
                  <a:txBody>
                    <a:bodyPr/>
                    <a:lstStyle/>
                    <a:p>
                      <a:r>
                        <a:rPr lang="en-AU" sz="1100" u="sng" dirty="0" smtClean="0"/>
                        <a:t>Students direction</a:t>
                      </a:r>
                      <a:endParaRPr lang="en-AU" sz="1100" u="sng" dirty="0"/>
                    </a:p>
                  </a:txBody>
                  <a:tcPr marL="75383" marR="75383"/>
                </a:tc>
                <a:tc>
                  <a:txBody>
                    <a:bodyPr/>
                    <a:lstStyle/>
                    <a:p>
                      <a:r>
                        <a:rPr lang="en-AU" sz="1100" u="sng" dirty="0" smtClean="0"/>
                        <a:t>Narrative</a:t>
                      </a:r>
                      <a:endParaRPr lang="en-AU" sz="1100" u="sng" dirty="0"/>
                    </a:p>
                  </a:txBody>
                  <a:tcPr marL="75383" marR="75383"/>
                </a:tc>
              </a:tr>
            </a:tbl>
          </a:graphicData>
        </a:graphic>
      </p:graphicFrame>
      <p:sp>
        <p:nvSpPr>
          <p:cNvPr id="11" name="TextBox 10"/>
          <p:cNvSpPr txBox="1"/>
          <p:nvPr/>
        </p:nvSpPr>
        <p:spPr>
          <a:xfrm>
            <a:off x="881508" y="3699036"/>
            <a:ext cx="7200960" cy="261610"/>
          </a:xfrm>
          <a:prstGeom prst="rect">
            <a:avLst/>
          </a:prstGeom>
          <a:noFill/>
        </p:spPr>
        <p:txBody>
          <a:bodyPr wrap="square" rtlCol="0">
            <a:spAutoFit/>
          </a:bodyPr>
          <a:lstStyle/>
          <a:p>
            <a:r>
              <a:rPr lang="en-AU" sz="1100" dirty="0" smtClean="0"/>
              <a:t>Table 1:The dimensions and elements of the NSW model of pedagogy (p.9)</a:t>
            </a:r>
            <a:endParaRPr lang="en-AU" sz="1100" dirty="0"/>
          </a:p>
        </p:txBody>
      </p:sp>
      <p:sp>
        <p:nvSpPr>
          <p:cNvPr id="12" name="TextBox 11"/>
          <p:cNvSpPr txBox="1"/>
          <p:nvPr/>
        </p:nvSpPr>
        <p:spPr>
          <a:xfrm>
            <a:off x="881508" y="4133529"/>
            <a:ext cx="7831044" cy="1323439"/>
          </a:xfrm>
          <a:prstGeom prst="rect">
            <a:avLst/>
          </a:prstGeom>
          <a:noFill/>
        </p:spPr>
        <p:txBody>
          <a:bodyPr wrap="square" rtlCol="0">
            <a:spAutoFit/>
          </a:bodyPr>
          <a:lstStyle/>
          <a:p>
            <a:r>
              <a:rPr lang="en-AU" sz="1600" dirty="0"/>
              <a:t> </a:t>
            </a:r>
            <a:r>
              <a:rPr lang="en-AU" sz="1600" dirty="0" smtClean="0"/>
              <a:t>The beliefs  in the previous section and possible future action in my view, are aligned closely with ‘Background knowledge’ of the Significance and ‘Engagement’ within the  Quality learning environment components of the QTF. For that reason in Primary schools teachers need </a:t>
            </a:r>
            <a:r>
              <a:rPr lang="en-AU" sz="1600" dirty="0"/>
              <a:t> </a:t>
            </a:r>
            <a:r>
              <a:rPr lang="en-AU" sz="1600" dirty="0" smtClean="0"/>
              <a:t>take into consideration the various components of the QTF  when using information about their students.</a:t>
            </a:r>
            <a:endParaRPr lang="en-AU" sz="1600" dirty="0"/>
          </a:p>
        </p:txBody>
      </p:sp>
      <p:sp>
        <p:nvSpPr>
          <p:cNvPr id="3" name="TextBox 2"/>
          <p:cNvSpPr txBox="1"/>
          <p:nvPr/>
        </p:nvSpPr>
        <p:spPr>
          <a:xfrm>
            <a:off x="8352504" y="6489408"/>
            <a:ext cx="540072" cy="369332"/>
          </a:xfrm>
          <a:prstGeom prst="rect">
            <a:avLst/>
          </a:prstGeom>
          <a:noFill/>
        </p:spPr>
        <p:txBody>
          <a:bodyPr wrap="square" rtlCol="0">
            <a:spAutoFit/>
          </a:bodyPr>
          <a:lstStyle/>
          <a:p>
            <a:fld id="{B6A525C0-695F-4E9B-A2BC-F9D2160D0E2F}" type="slidenum">
              <a:rPr lang="en-AU" smtClean="0"/>
              <a:t>13</a:t>
            </a:fld>
            <a:endParaRPr lang="en-AU" dirty="0"/>
          </a:p>
        </p:txBody>
      </p:sp>
    </p:spTree>
    <p:extLst>
      <p:ext uri="{BB962C8B-B14F-4D97-AF65-F5344CB8AC3E}">
        <p14:creationId xmlns:p14="http://schemas.microsoft.com/office/powerpoint/2010/main" val="17568796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971520" y="818652"/>
            <a:ext cx="7123080" cy="630084"/>
          </a:xfrm>
        </p:spPr>
        <p:txBody>
          <a:bodyPr/>
          <a:lstStyle/>
          <a:p>
            <a:pPr algn="ctr"/>
            <a:r>
              <a:rPr lang="en-AU" sz="2400" dirty="0" smtClean="0"/>
              <a:t/>
            </a:r>
            <a:br>
              <a:rPr lang="en-AU" sz="2400" dirty="0" smtClean="0"/>
            </a:br>
            <a:r>
              <a:rPr lang="en-AU" sz="2400" dirty="0" smtClean="0"/>
              <a:t>My </a:t>
            </a:r>
            <a:r>
              <a:rPr lang="en-AU" sz="2400" dirty="0"/>
              <a:t>Understanding of Element  4.1.5</a:t>
            </a:r>
            <a:r>
              <a:rPr lang="en-AU" dirty="0"/>
              <a:t/>
            </a:r>
            <a:br>
              <a:rPr lang="en-AU" dirty="0"/>
            </a:br>
            <a:endParaRPr lang="en-AU" dirty="0"/>
          </a:p>
        </p:txBody>
      </p:sp>
      <p:sp>
        <p:nvSpPr>
          <p:cNvPr id="8" name="Content Placeholder 7"/>
          <p:cNvSpPr>
            <a:spLocks noGrp="1"/>
          </p:cNvSpPr>
          <p:nvPr>
            <p:ph sz="half" idx="1"/>
          </p:nvPr>
        </p:nvSpPr>
        <p:spPr/>
        <p:txBody>
          <a:bodyPr anchor="ctr"/>
          <a:lstStyle/>
          <a:p>
            <a:pPr marL="0" indent="0">
              <a:buNone/>
            </a:pPr>
            <a:r>
              <a:rPr lang="en-AU" sz="2400" dirty="0"/>
              <a:t>Teaching Strategies </a:t>
            </a:r>
          </a:p>
          <a:p>
            <a:pPr marL="0" indent="0">
              <a:buNone/>
            </a:pPr>
            <a:endParaRPr lang="en-AU" dirty="0"/>
          </a:p>
        </p:txBody>
      </p:sp>
      <p:sp>
        <p:nvSpPr>
          <p:cNvPr id="9" name="Content Placeholder 8"/>
          <p:cNvSpPr>
            <a:spLocks noGrp="1"/>
          </p:cNvSpPr>
          <p:nvPr>
            <p:ph sz="half" idx="2"/>
          </p:nvPr>
        </p:nvSpPr>
        <p:spPr/>
        <p:txBody>
          <a:bodyPr/>
          <a:lstStyle/>
          <a:p>
            <a:pPr marL="0" indent="0">
              <a:buNone/>
            </a:pPr>
            <a:r>
              <a:rPr lang="en-AU" sz="2400" dirty="0"/>
              <a:t>Use a range of teaching strategies and resources including ICT and other technologies to foster interest and support learning.</a:t>
            </a:r>
          </a:p>
          <a:p>
            <a:pPr marL="0" indent="0">
              <a:buNone/>
            </a:pPr>
            <a:endParaRPr lang="en-AU" dirty="0"/>
          </a:p>
        </p:txBody>
      </p:sp>
      <p:sp>
        <p:nvSpPr>
          <p:cNvPr id="2" name="TextBox 1"/>
          <p:cNvSpPr txBox="1"/>
          <p:nvPr/>
        </p:nvSpPr>
        <p:spPr>
          <a:xfrm>
            <a:off x="8082468" y="6309384"/>
            <a:ext cx="540072" cy="369332"/>
          </a:xfrm>
          <a:prstGeom prst="rect">
            <a:avLst/>
          </a:prstGeom>
          <a:noFill/>
        </p:spPr>
        <p:txBody>
          <a:bodyPr wrap="square" rtlCol="0">
            <a:spAutoFit/>
          </a:bodyPr>
          <a:lstStyle/>
          <a:p>
            <a:fld id="{DC1E6467-2CBB-4B06-B86E-728D05B71036}" type="slidenum">
              <a:rPr lang="en-AU" smtClean="0"/>
              <a:t>14</a:t>
            </a:fld>
            <a:endParaRPr lang="en-AU" dirty="0"/>
          </a:p>
        </p:txBody>
      </p:sp>
    </p:spTree>
    <p:extLst>
      <p:ext uri="{BB962C8B-B14F-4D97-AF65-F5344CB8AC3E}">
        <p14:creationId xmlns:p14="http://schemas.microsoft.com/office/powerpoint/2010/main" val="415550326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009443" y="98557"/>
            <a:ext cx="7123080" cy="540072"/>
          </a:xfrm>
        </p:spPr>
        <p:txBody>
          <a:bodyPr/>
          <a:lstStyle/>
          <a:p>
            <a:pPr algn="ctr"/>
            <a:r>
              <a:rPr lang="en-AU" sz="2400" dirty="0" smtClean="0"/>
              <a:t/>
            </a:r>
            <a:br>
              <a:rPr lang="en-AU" sz="2400" dirty="0" smtClean="0"/>
            </a:br>
            <a:r>
              <a:rPr lang="en-AU" sz="2400" dirty="0" smtClean="0"/>
              <a:t>Evidence </a:t>
            </a:r>
            <a:r>
              <a:rPr lang="en-AU" sz="2400" dirty="0"/>
              <a:t>of my  </a:t>
            </a:r>
            <a:r>
              <a:rPr lang="en-AU" sz="2400" dirty="0" smtClean="0"/>
              <a:t>reflection 4.1.5</a:t>
            </a:r>
            <a:r>
              <a:rPr lang="en-AU" dirty="0" smtClean="0"/>
              <a:t>.</a:t>
            </a:r>
            <a:r>
              <a:rPr lang="en-AU" dirty="0"/>
              <a:t/>
            </a:r>
            <a:br>
              <a:rPr lang="en-AU" dirty="0"/>
            </a:br>
            <a:endParaRPr lang="en-AU" dirty="0"/>
          </a:p>
        </p:txBody>
      </p:sp>
      <p:sp>
        <p:nvSpPr>
          <p:cNvPr id="8" name="Content Placeholder 7"/>
          <p:cNvSpPr>
            <a:spLocks noGrp="1"/>
          </p:cNvSpPr>
          <p:nvPr>
            <p:ph sz="half" idx="1"/>
          </p:nvPr>
        </p:nvSpPr>
        <p:spPr>
          <a:xfrm>
            <a:off x="341436" y="728640"/>
            <a:ext cx="4139283" cy="5760767"/>
          </a:xfrm>
        </p:spPr>
        <p:txBody>
          <a:bodyPr anchor="t">
            <a:normAutofit fontScale="92500" lnSpcReduction="10000"/>
          </a:bodyPr>
          <a:lstStyle/>
          <a:p>
            <a:pPr marL="0" indent="0">
              <a:buNone/>
            </a:pPr>
            <a:endParaRPr lang="en-AU" dirty="0" smtClean="0"/>
          </a:p>
          <a:p>
            <a:pPr marL="0" indent="0">
              <a:buNone/>
            </a:pPr>
            <a:r>
              <a:rPr lang="en-AU" dirty="0" smtClean="0"/>
              <a:t>This </a:t>
            </a:r>
            <a:r>
              <a:rPr lang="en-AU" dirty="0"/>
              <a:t>element </a:t>
            </a:r>
            <a:r>
              <a:rPr lang="en-AU" dirty="0" smtClean="0"/>
              <a:t>is significant  for all </a:t>
            </a:r>
            <a:r>
              <a:rPr lang="en-AU" dirty="0"/>
              <a:t>children within the 21st </a:t>
            </a:r>
            <a:r>
              <a:rPr lang="en-AU" dirty="0" smtClean="0"/>
              <a:t>century ,they  </a:t>
            </a:r>
            <a:r>
              <a:rPr lang="en-AU" dirty="0" smtClean="0"/>
              <a:t>live </a:t>
            </a:r>
            <a:r>
              <a:rPr lang="en-AU" dirty="0" smtClean="0"/>
              <a:t>in </a:t>
            </a:r>
            <a:r>
              <a:rPr lang="en-AU" dirty="0"/>
              <a:t>a high tech </a:t>
            </a:r>
            <a:r>
              <a:rPr lang="en-AU" dirty="0" smtClean="0"/>
              <a:t>age, </a:t>
            </a:r>
            <a:r>
              <a:rPr lang="en-AU" dirty="0" smtClean="0"/>
              <a:t>therefore </a:t>
            </a:r>
            <a:r>
              <a:rPr lang="en-AU" dirty="0"/>
              <a:t>teachers </a:t>
            </a:r>
            <a:r>
              <a:rPr lang="en-AU" dirty="0" smtClean="0"/>
              <a:t>must ensure their </a:t>
            </a:r>
            <a:r>
              <a:rPr lang="en-AU" dirty="0"/>
              <a:t>students </a:t>
            </a:r>
            <a:r>
              <a:rPr lang="en-AU" dirty="0" smtClean="0"/>
              <a:t> are skilled </a:t>
            </a:r>
            <a:r>
              <a:rPr lang="en-AU" dirty="0"/>
              <a:t>in the use of </a:t>
            </a:r>
            <a:r>
              <a:rPr lang="en-AU" dirty="0" smtClean="0"/>
              <a:t>technology and ICT resources  such as computers</a:t>
            </a:r>
            <a:r>
              <a:rPr lang="en-AU" dirty="0"/>
              <a:t>, the internet, power point presentations, use of digital cameras, interactions with smart boards  and use of  software </a:t>
            </a:r>
            <a:r>
              <a:rPr lang="en-AU" dirty="0" smtClean="0"/>
              <a:t>programmes. I have seen students interacting with these resources under the guidance of their teachers.</a:t>
            </a:r>
            <a:endParaRPr lang="en-AU" dirty="0"/>
          </a:p>
          <a:p>
            <a:pPr marL="0" indent="0">
              <a:buNone/>
            </a:pPr>
            <a:r>
              <a:rPr lang="en-AU" dirty="0"/>
              <a:t>In my children's school they have computers within their classrooms </a:t>
            </a:r>
            <a:r>
              <a:rPr lang="en-AU" dirty="0" smtClean="0"/>
              <a:t>which </a:t>
            </a:r>
            <a:r>
              <a:rPr lang="en-AU" dirty="0" smtClean="0"/>
              <a:t>they use to </a:t>
            </a:r>
            <a:r>
              <a:rPr lang="en-AU" dirty="0" smtClean="0"/>
              <a:t>interact with a phonics reading program. </a:t>
            </a:r>
            <a:r>
              <a:rPr lang="en-AU" dirty="0"/>
              <a:t>S</a:t>
            </a:r>
            <a:r>
              <a:rPr lang="en-AU" dirty="0" smtClean="0"/>
              <a:t>tudents use their pass </a:t>
            </a:r>
            <a:r>
              <a:rPr lang="en-AU" dirty="0"/>
              <a:t>word  </a:t>
            </a:r>
            <a:r>
              <a:rPr lang="en-AU" dirty="0" smtClean="0"/>
              <a:t>to log themselves </a:t>
            </a:r>
            <a:r>
              <a:rPr lang="en-AU" dirty="0" smtClean="0"/>
              <a:t>onto </a:t>
            </a:r>
            <a:r>
              <a:rPr lang="en-AU" dirty="0" smtClean="0"/>
              <a:t>the computer and </a:t>
            </a:r>
            <a:r>
              <a:rPr lang="en-AU" dirty="0" smtClean="0"/>
              <a:t>complete </a:t>
            </a:r>
            <a:r>
              <a:rPr lang="en-AU" dirty="0" smtClean="0"/>
              <a:t>the  </a:t>
            </a:r>
            <a:r>
              <a:rPr lang="en-AU" dirty="0" smtClean="0"/>
              <a:t>activities</a:t>
            </a:r>
            <a:r>
              <a:rPr lang="en-AU" dirty="0" smtClean="0"/>
              <a:t>. This </a:t>
            </a:r>
            <a:r>
              <a:rPr lang="en-AU" dirty="0"/>
              <a:t>programme </a:t>
            </a:r>
            <a:r>
              <a:rPr lang="en-AU" dirty="0" smtClean="0"/>
              <a:t>allows teachers to monitor their students progress so they  can assist their students in areas of difficulty. </a:t>
            </a:r>
            <a:endParaRPr lang="en-AU" dirty="0"/>
          </a:p>
        </p:txBody>
      </p:sp>
      <p:sp>
        <p:nvSpPr>
          <p:cNvPr id="9" name="Content Placeholder 8"/>
          <p:cNvSpPr>
            <a:spLocks noGrp="1"/>
          </p:cNvSpPr>
          <p:nvPr>
            <p:ph sz="half" idx="2"/>
          </p:nvPr>
        </p:nvSpPr>
        <p:spPr>
          <a:xfrm>
            <a:off x="4663280" y="728640"/>
            <a:ext cx="3959259" cy="5760768"/>
          </a:xfrm>
        </p:spPr>
        <p:txBody>
          <a:bodyPr anchor="t">
            <a:normAutofit fontScale="92500" lnSpcReduction="10000"/>
          </a:bodyPr>
          <a:lstStyle/>
          <a:p>
            <a:pPr marL="0" indent="0">
              <a:buNone/>
            </a:pPr>
            <a:endParaRPr lang="en-AU" dirty="0" smtClean="0"/>
          </a:p>
          <a:p>
            <a:pPr marL="0" indent="0">
              <a:buNone/>
            </a:pPr>
            <a:r>
              <a:rPr lang="en-AU" dirty="0" smtClean="0"/>
              <a:t>Each </a:t>
            </a:r>
            <a:r>
              <a:rPr lang="en-AU" dirty="0"/>
              <a:t>classroom </a:t>
            </a:r>
            <a:r>
              <a:rPr lang="en-AU" dirty="0" smtClean="0"/>
              <a:t>has </a:t>
            </a:r>
            <a:r>
              <a:rPr lang="en-AU" dirty="0"/>
              <a:t>interactive smart boards that the teachers and students use</a:t>
            </a:r>
            <a:r>
              <a:rPr lang="en-AU" dirty="0" smtClean="0"/>
              <a:t>.</a:t>
            </a:r>
          </a:p>
          <a:p>
            <a:pPr marL="0" indent="0">
              <a:buNone/>
            </a:pPr>
            <a:r>
              <a:rPr lang="en-AU" dirty="0" smtClean="0"/>
              <a:t>There </a:t>
            </a:r>
            <a:r>
              <a:rPr lang="en-AU" dirty="0"/>
              <a:t>is </a:t>
            </a:r>
            <a:r>
              <a:rPr lang="en-AU" dirty="0" smtClean="0"/>
              <a:t>a </a:t>
            </a:r>
            <a:r>
              <a:rPr lang="en-AU" dirty="0"/>
              <a:t>computer lab set up within the library to further advance the students ICT education</a:t>
            </a:r>
            <a:endParaRPr lang="en-AU" dirty="0" smtClean="0"/>
          </a:p>
          <a:p>
            <a:pPr marL="0" indent="0">
              <a:buNone/>
            </a:pPr>
            <a:r>
              <a:rPr lang="en-AU" dirty="0" smtClean="0"/>
              <a:t>Students </a:t>
            </a:r>
            <a:r>
              <a:rPr lang="en-AU" dirty="0"/>
              <a:t>also use the internet for class research of </a:t>
            </a:r>
            <a:r>
              <a:rPr lang="en-AU" dirty="0" smtClean="0"/>
              <a:t>projects, and use the computer again to </a:t>
            </a:r>
            <a:r>
              <a:rPr lang="en-AU" dirty="0"/>
              <a:t>type up a report using this information</a:t>
            </a:r>
          </a:p>
          <a:p>
            <a:pPr marL="0" indent="0">
              <a:buNone/>
            </a:pPr>
            <a:r>
              <a:rPr lang="en-AU" dirty="0" smtClean="0"/>
              <a:t>While I was </a:t>
            </a:r>
            <a:r>
              <a:rPr lang="en-AU" dirty="0"/>
              <a:t>a teachers </a:t>
            </a:r>
            <a:r>
              <a:rPr lang="en-AU" dirty="0" smtClean="0"/>
              <a:t>aid </a:t>
            </a:r>
            <a:r>
              <a:rPr lang="en-AU" dirty="0"/>
              <a:t>within the </a:t>
            </a:r>
            <a:r>
              <a:rPr lang="en-AU" dirty="0" smtClean="0"/>
              <a:t>school the Kindergarten </a:t>
            </a:r>
            <a:r>
              <a:rPr lang="en-AU" dirty="0"/>
              <a:t>children </a:t>
            </a:r>
            <a:r>
              <a:rPr lang="en-AU" dirty="0" smtClean="0"/>
              <a:t>used the digital camera to take </a:t>
            </a:r>
            <a:r>
              <a:rPr lang="en-AU" dirty="0"/>
              <a:t>pictures of their favourite places around the school </a:t>
            </a:r>
            <a:r>
              <a:rPr lang="en-AU" dirty="0" smtClean="0"/>
              <a:t>.They then </a:t>
            </a:r>
            <a:r>
              <a:rPr lang="en-AU" dirty="0" smtClean="0"/>
              <a:t>turned </a:t>
            </a:r>
            <a:r>
              <a:rPr lang="en-AU" dirty="0"/>
              <a:t>their pictures into a PowerPoint presentation to share with </a:t>
            </a:r>
            <a:r>
              <a:rPr lang="en-AU" dirty="0" smtClean="0"/>
              <a:t>parents, students  and members of the community with </a:t>
            </a:r>
            <a:r>
              <a:rPr lang="en-AU" dirty="0"/>
              <a:t>minimal help </a:t>
            </a:r>
            <a:r>
              <a:rPr lang="en-AU" dirty="0" smtClean="0"/>
              <a:t>from the </a:t>
            </a:r>
            <a:r>
              <a:rPr lang="en-AU" dirty="0"/>
              <a:t>teacher and my self. </a:t>
            </a:r>
            <a:endParaRPr lang="en-AU" dirty="0" smtClean="0"/>
          </a:p>
          <a:p>
            <a:pPr marL="0" indent="0">
              <a:buNone/>
            </a:pPr>
            <a:endParaRPr lang="en-AU" dirty="0" smtClean="0"/>
          </a:p>
          <a:p>
            <a:pPr marL="0" indent="0">
              <a:buNone/>
            </a:pPr>
            <a:endParaRPr lang="en-AU" dirty="0"/>
          </a:p>
        </p:txBody>
      </p:sp>
      <p:sp>
        <p:nvSpPr>
          <p:cNvPr id="2" name="TextBox 1"/>
          <p:cNvSpPr txBox="1"/>
          <p:nvPr/>
        </p:nvSpPr>
        <p:spPr>
          <a:xfrm>
            <a:off x="8172480" y="6399396"/>
            <a:ext cx="540072" cy="369332"/>
          </a:xfrm>
          <a:prstGeom prst="rect">
            <a:avLst/>
          </a:prstGeom>
          <a:noFill/>
        </p:spPr>
        <p:txBody>
          <a:bodyPr wrap="square" rtlCol="0">
            <a:spAutoFit/>
          </a:bodyPr>
          <a:lstStyle/>
          <a:p>
            <a:fld id="{84D8A5C4-1666-44DC-A97E-210704D7D373}" type="slidenum">
              <a:rPr lang="en-AU" smtClean="0"/>
              <a:t>15</a:t>
            </a:fld>
            <a:endParaRPr lang="en-AU" dirty="0"/>
          </a:p>
        </p:txBody>
      </p:sp>
    </p:spTree>
    <p:extLst>
      <p:ext uri="{BB962C8B-B14F-4D97-AF65-F5344CB8AC3E}">
        <p14:creationId xmlns:p14="http://schemas.microsoft.com/office/powerpoint/2010/main" val="334719034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009443" y="188569"/>
            <a:ext cx="7123080" cy="540072"/>
          </a:xfrm>
        </p:spPr>
        <p:txBody>
          <a:bodyPr/>
          <a:lstStyle/>
          <a:p>
            <a:r>
              <a:rPr lang="en-AU" dirty="0"/>
              <a:t> </a:t>
            </a:r>
            <a:r>
              <a:rPr lang="en-AU" sz="2400" dirty="0"/>
              <a:t>Linking to the Quality Teaching Framework</a:t>
            </a:r>
          </a:p>
        </p:txBody>
      </p:sp>
      <p:sp>
        <p:nvSpPr>
          <p:cNvPr id="8" name="Content Placeholder 7"/>
          <p:cNvSpPr>
            <a:spLocks noGrp="1"/>
          </p:cNvSpPr>
          <p:nvPr>
            <p:ph sz="half" idx="1"/>
          </p:nvPr>
        </p:nvSpPr>
        <p:spPr>
          <a:xfrm>
            <a:off x="701484" y="1088688"/>
            <a:ext cx="3959259" cy="5670755"/>
          </a:xfrm>
        </p:spPr>
        <p:txBody>
          <a:bodyPr anchor="t">
            <a:normAutofit lnSpcReduction="10000"/>
          </a:bodyPr>
          <a:lstStyle/>
          <a:p>
            <a:pPr marL="0" indent="0">
              <a:buNone/>
            </a:pPr>
            <a:r>
              <a:rPr lang="en-AU" dirty="0" smtClean="0"/>
              <a:t>Sub element </a:t>
            </a:r>
            <a:r>
              <a:rPr lang="en-AU" dirty="0" smtClean="0"/>
              <a:t>4.1.5.  Within </a:t>
            </a:r>
            <a:r>
              <a:rPr lang="en-AU" dirty="0" smtClean="0"/>
              <a:t>primary schools </a:t>
            </a:r>
            <a:r>
              <a:rPr lang="en-AU" dirty="0" smtClean="0"/>
              <a:t>I believe the </a:t>
            </a:r>
            <a:r>
              <a:rPr lang="en-AU" dirty="0" smtClean="0"/>
              <a:t>use </a:t>
            </a:r>
            <a:r>
              <a:rPr lang="en-AU" dirty="0" smtClean="0"/>
              <a:t>of various technology </a:t>
            </a:r>
            <a:r>
              <a:rPr lang="en-AU" dirty="0" smtClean="0"/>
              <a:t>and ICT resources is </a:t>
            </a:r>
            <a:r>
              <a:rPr lang="en-AU" dirty="0" smtClean="0"/>
              <a:t>valuable as </a:t>
            </a:r>
            <a:r>
              <a:rPr lang="en-AU" dirty="0" smtClean="0"/>
              <a:t>I have seen both teachers and students </a:t>
            </a:r>
            <a:r>
              <a:rPr lang="en-AU" dirty="0"/>
              <a:t>using </a:t>
            </a:r>
            <a:r>
              <a:rPr lang="en-AU" dirty="0" smtClean="0"/>
              <a:t>them with worthwhile outcomes.</a:t>
            </a:r>
            <a:endParaRPr lang="en-AU" dirty="0" smtClean="0"/>
          </a:p>
          <a:p>
            <a:pPr marL="0" indent="0">
              <a:buNone/>
            </a:pPr>
            <a:r>
              <a:rPr lang="en-AU" dirty="0" smtClean="0"/>
              <a:t> </a:t>
            </a:r>
            <a:r>
              <a:rPr lang="en-AU" dirty="0" smtClean="0"/>
              <a:t>As I have reflected in my personal experiences for the students to </a:t>
            </a:r>
            <a:r>
              <a:rPr lang="en-AU" dirty="0"/>
              <a:t>use their pass word, log on to the computer and participate in reading programs </a:t>
            </a:r>
            <a:r>
              <a:rPr lang="en-AU" dirty="0" smtClean="0"/>
              <a:t>or do research students are engaged in learning and have a </a:t>
            </a:r>
            <a:r>
              <a:rPr lang="en-AU" dirty="0"/>
              <a:t>deep </a:t>
            </a:r>
            <a:r>
              <a:rPr lang="en-AU" dirty="0" smtClean="0"/>
              <a:t>understanding of the processes to </a:t>
            </a:r>
            <a:r>
              <a:rPr lang="en-AU" dirty="0"/>
              <a:t>complete this task. </a:t>
            </a:r>
            <a:r>
              <a:rPr lang="en-AU" dirty="0" smtClean="0"/>
              <a:t>Through things like power point presentations in assemblies students are sharing their knowledge and experiences </a:t>
            </a:r>
            <a:r>
              <a:rPr lang="en-AU" dirty="0"/>
              <a:t>with people outside of the school </a:t>
            </a:r>
            <a:r>
              <a:rPr lang="en-AU" dirty="0" smtClean="0"/>
              <a:t>environment </a:t>
            </a:r>
            <a:r>
              <a:rPr lang="en-AU" dirty="0"/>
              <a:t>(</a:t>
            </a:r>
            <a:r>
              <a:rPr lang="en-AU" dirty="0" smtClean="0"/>
              <a:t>connectedness) </a:t>
            </a:r>
            <a:r>
              <a:rPr lang="en-AU" dirty="0"/>
              <a:t>.</a:t>
            </a:r>
          </a:p>
          <a:p>
            <a:pPr marL="0" indent="0">
              <a:buNone/>
            </a:pPr>
            <a:r>
              <a:rPr lang="en-AU" dirty="0" smtClean="0"/>
              <a:t> </a:t>
            </a:r>
          </a:p>
          <a:p>
            <a:pPr marL="0" indent="0">
              <a:buNone/>
            </a:pPr>
            <a:r>
              <a:rPr lang="en-AU" dirty="0" smtClean="0"/>
              <a:t>.</a:t>
            </a:r>
          </a:p>
        </p:txBody>
      </p:sp>
      <p:sp>
        <p:nvSpPr>
          <p:cNvPr id="9" name="Content Placeholder 8"/>
          <p:cNvSpPr>
            <a:spLocks noGrp="1"/>
          </p:cNvSpPr>
          <p:nvPr>
            <p:ph sz="half" idx="2"/>
          </p:nvPr>
        </p:nvSpPr>
        <p:spPr>
          <a:xfrm>
            <a:off x="4663280" y="728640"/>
            <a:ext cx="4049271" cy="5850780"/>
          </a:xfrm>
        </p:spPr>
        <p:txBody>
          <a:bodyPr anchor="t">
            <a:normAutofit lnSpcReduction="10000"/>
          </a:bodyPr>
          <a:lstStyle/>
          <a:p>
            <a:pPr marL="0" indent="0">
              <a:buNone/>
            </a:pPr>
            <a:endParaRPr lang="en-AU" dirty="0" smtClean="0"/>
          </a:p>
          <a:p>
            <a:pPr marL="0" indent="0">
              <a:buNone/>
            </a:pPr>
            <a:r>
              <a:rPr lang="en-AU" dirty="0" smtClean="0"/>
              <a:t>In </a:t>
            </a:r>
            <a:r>
              <a:rPr lang="en-AU" dirty="0"/>
              <a:t>my future planning I will use ICT and other </a:t>
            </a:r>
            <a:r>
              <a:rPr lang="en-AU" dirty="0" smtClean="0"/>
              <a:t>technologies </a:t>
            </a:r>
            <a:r>
              <a:rPr lang="en-AU" dirty="0"/>
              <a:t>to </a:t>
            </a:r>
            <a:r>
              <a:rPr lang="en-AU" dirty="0" smtClean="0"/>
              <a:t>engage </a:t>
            </a:r>
            <a:r>
              <a:rPr lang="en-AU" dirty="0"/>
              <a:t>my students in meaningful </a:t>
            </a:r>
            <a:r>
              <a:rPr lang="en-AU" dirty="0" smtClean="0"/>
              <a:t>learning and as a means of allowing my students to </a:t>
            </a:r>
            <a:r>
              <a:rPr lang="en-AU" dirty="0"/>
              <a:t>regulate their learning and </a:t>
            </a:r>
            <a:r>
              <a:rPr lang="en-AU" dirty="0" smtClean="0"/>
              <a:t>behaviour. </a:t>
            </a:r>
          </a:p>
          <a:p>
            <a:pPr marL="0" indent="0">
              <a:buNone/>
            </a:pPr>
            <a:r>
              <a:rPr lang="en-AU" dirty="0" smtClean="0"/>
              <a:t>Every </a:t>
            </a:r>
            <a:r>
              <a:rPr lang="en-AU" dirty="0"/>
              <a:t>student needs to be given the opportunity </a:t>
            </a:r>
            <a:r>
              <a:rPr lang="en-AU" dirty="0" smtClean="0"/>
              <a:t>to interact</a:t>
            </a:r>
            <a:r>
              <a:rPr lang="en-AU" dirty="0"/>
              <a:t>, participate  and gain knowledge about </a:t>
            </a:r>
            <a:r>
              <a:rPr lang="en-AU" dirty="0" smtClean="0"/>
              <a:t> these resources and equipment </a:t>
            </a:r>
            <a:r>
              <a:rPr lang="en-AU" dirty="0"/>
              <a:t>as they will use them beyond their schooling regardless of </a:t>
            </a:r>
            <a:r>
              <a:rPr lang="en-AU" dirty="0" smtClean="0"/>
              <a:t>their </a:t>
            </a:r>
            <a:r>
              <a:rPr lang="en-AU" dirty="0"/>
              <a:t>backgrounds. </a:t>
            </a:r>
            <a:endParaRPr lang="en-AU" dirty="0" smtClean="0"/>
          </a:p>
        </p:txBody>
      </p:sp>
      <p:sp>
        <p:nvSpPr>
          <p:cNvPr id="2" name="TextBox 1"/>
          <p:cNvSpPr txBox="1"/>
          <p:nvPr/>
        </p:nvSpPr>
        <p:spPr>
          <a:xfrm>
            <a:off x="7902444" y="6309384"/>
            <a:ext cx="630084" cy="369332"/>
          </a:xfrm>
          <a:prstGeom prst="rect">
            <a:avLst/>
          </a:prstGeom>
          <a:noFill/>
        </p:spPr>
        <p:txBody>
          <a:bodyPr wrap="square" rtlCol="0">
            <a:spAutoFit/>
          </a:bodyPr>
          <a:lstStyle/>
          <a:p>
            <a:fld id="{BA3512D6-AB2A-4940-AFBC-E0C590FA1440}" type="slidenum">
              <a:rPr lang="en-AU" smtClean="0"/>
              <a:t>16</a:t>
            </a:fld>
            <a:endParaRPr lang="en-AU" dirty="0"/>
          </a:p>
        </p:txBody>
      </p:sp>
    </p:spTree>
    <p:extLst>
      <p:ext uri="{BB962C8B-B14F-4D97-AF65-F5344CB8AC3E}">
        <p14:creationId xmlns:p14="http://schemas.microsoft.com/office/powerpoint/2010/main" val="155244884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idx="4294967295"/>
          </p:nvPr>
        </p:nvSpPr>
        <p:spPr>
          <a:xfrm>
            <a:off x="791496" y="98557"/>
            <a:ext cx="7470996" cy="630083"/>
          </a:xfrm>
        </p:spPr>
        <p:txBody>
          <a:bodyPr/>
          <a:lstStyle/>
          <a:p>
            <a:pPr algn="ctr"/>
            <a:r>
              <a:rPr lang="en-AU" sz="2000" dirty="0"/>
              <a:t>Quality Teaching Framework and my </a:t>
            </a:r>
            <a:r>
              <a:rPr lang="en-AU" sz="2000" dirty="0" smtClean="0"/>
              <a:t>Understanding 4.1.5.</a:t>
            </a:r>
            <a:endParaRPr lang="en-AU" sz="2000" dirty="0"/>
          </a:p>
        </p:txBody>
      </p:sp>
      <p:graphicFrame>
        <p:nvGraphicFramePr>
          <p:cNvPr id="4" name="Table 3"/>
          <p:cNvGraphicFramePr>
            <a:graphicFrameLocks noGrp="1"/>
          </p:cNvGraphicFramePr>
          <p:nvPr>
            <p:extLst>
              <p:ext uri="{D42A27DB-BD31-4B8C-83A1-F6EECF244321}">
                <p14:modId xmlns:p14="http://schemas.microsoft.com/office/powerpoint/2010/main" val="286234680"/>
              </p:ext>
            </p:extLst>
          </p:nvPr>
        </p:nvGraphicFramePr>
        <p:xfrm>
          <a:off x="1421580" y="804168"/>
          <a:ext cx="6096000" cy="2576232"/>
        </p:xfrm>
        <a:graphic>
          <a:graphicData uri="http://schemas.openxmlformats.org/drawingml/2006/table">
            <a:tbl>
              <a:tblPr firstRow="1" bandRow="1">
                <a:tableStyleId>{5C22544A-7EE6-4342-B048-85BDC9FD1C3A}</a:tableStyleId>
              </a:tblPr>
              <a:tblGrid>
                <a:gridCol w="2032000"/>
                <a:gridCol w="2032000"/>
                <a:gridCol w="2032000"/>
              </a:tblGrid>
              <a:tr h="412235">
                <a:tc>
                  <a:txBody>
                    <a:bodyPr/>
                    <a:lstStyle/>
                    <a:p>
                      <a:r>
                        <a:rPr lang="en-AU" sz="1100" u="sng" dirty="0" smtClean="0"/>
                        <a:t>Intellectual quality</a:t>
                      </a:r>
                      <a:endParaRPr lang="en-AU" sz="1100" u="sng" dirty="0"/>
                    </a:p>
                  </a:txBody>
                  <a:tcPr marL="75383" marR="75383"/>
                </a:tc>
                <a:tc>
                  <a:txBody>
                    <a:bodyPr/>
                    <a:lstStyle/>
                    <a:p>
                      <a:r>
                        <a:rPr lang="en-AU" sz="1100" u="sng" dirty="0" smtClean="0"/>
                        <a:t>Quality learning environment</a:t>
                      </a:r>
                      <a:endParaRPr lang="en-AU" sz="1100" u="sng" dirty="0"/>
                    </a:p>
                  </a:txBody>
                  <a:tcPr marL="75383" marR="75383"/>
                </a:tc>
                <a:tc>
                  <a:txBody>
                    <a:bodyPr/>
                    <a:lstStyle/>
                    <a:p>
                      <a:r>
                        <a:rPr lang="en-AU" sz="1100" u="sng" dirty="0" smtClean="0"/>
                        <a:t>Significance</a:t>
                      </a:r>
                      <a:endParaRPr lang="en-AU" sz="1100" u="sng" dirty="0"/>
                    </a:p>
                  </a:txBody>
                  <a:tcPr marL="75383" marR="75383"/>
                </a:tc>
              </a:tr>
              <a:tr h="358252">
                <a:tc>
                  <a:txBody>
                    <a:bodyPr/>
                    <a:lstStyle/>
                    <a:p>
                      <a:r>
                        <a:rPr lang="en-AU" sz="1100" u="sng" dirty="0" smtClean="0"/>
                        <a:t>Deep knowledge </a:t>
                      </a:r>
                      <a:endParaRPr lang="en-AU" sz="1100" u="sng" dirty="0"/>
                    </a:p>
                  </a:txBody>
                  <a:tcPr marL="75383" marR="75383"/>
                </a:tc>
                <a:tc>
                  <a:txBody>
                    <a:bodyPr/>
                    <a:lstStyle/>
                    <a:p>
                      <a:r>
                        <a:rPr lang="en-AU" sz="1100" u="sng" dirty="0" smtClean="0"/>
                        <a:t>Explicit quality criteria</a:t>
                      </a:r>
                      <a:endParaRPr lang="en-AU" sz="1100" u="sng" dirty="0"/>
                    </a:p>
                  </a:txBody>
                  <a:tcPr marL="75383" marR="75383"/>
                </a:tc>
                <a:tc>
                  <a:txBody>
                    <a:bodyPr/>
                    <a:lstStyle/>
                    <a:p>
                      <a:r>
                        <a:rPr lang="en-AU" sz="1100" u="sng" dirty="0" smtClean="0"/>
                        <a:t>Background knowledge </a:t>
                      </a:r>
                      <a:endParaRPr lang="en-AU" sz="1100" u="sng" dirty="0"/>
                    </a:p>
                  </a:txBody>
                  <a:tcPr marL="75383" marR="75383"/>
                </a:tc>
              </a:tr>
              <a:tr h="358252">
                <a:tc>
                  <a:txBody>
                    <a:bodyPr/>
                    <a:lstStyle/>
                    <a:p>
                      <a:r>
                        <a:rPr lang="en-AU" sz="1100" u="sng" dirty="0" smtClean="0"/>
                        <a:t>Deep understanding</a:t>
                      </a:r>
                      <a:endParaRPr lang="en-AU" sz="1100" u="sng" dirty="0"/>
                    </a:p>
                  </a:txBody>
                  <a:tcPr marL="75383" marR="75383">
                    <a:solidFill>
                      <a:srgbClr val="FFFF00"/>
                    </a:solidFill>
                  </a:tcPr>
                </a:tc>
                <a:tc>
                  <a:txBody>
                    <a:bodyPr/>
                    <a:lstStyle/>
                    <a:p>
                      <a:r>
                        <a:rPr lang="en-AU" sz="1100" u="sng" dirty="0" smtClean="0"/>
                        <a:t>Engagement</a:t>
                      </a:r>
                      <a:endParaRPr lang="en-AU" sz="1100" u="sng" dirty="0"/>
                    </a:p>
                  </a:txBody>
                  <a:tcPr marL="75383" marR="75383">
                    <a:solidFill>
                      <a:srgbClr val="FFC000"/>
                    </a:solidFill>
                  </a:tcPr>
                </a:tc>
                <a:tc>
                  <a:txBody>
                    <a:bodyPr/>
                    <a:lstStyle/>
                    <a:p>
                      <a:r>
                        <a:rPr lang="en-AU" sz="1100" u="sng" dirty="0" smtClean="0"/>
                        <a:t>Cultural knowledge</a:t>
                      </a:r>
                      <a:endParaRPr lang="en-AU" sz="1100" u="sng" dirty="0"/>
                    </a:p>
                  </a:txBody>
                  <a:tcPr marL="75383" marR="75383"/>
                </a:tc>
              </a:tr>
              <a:tr h="358252">
                <a:tc>
                  <a:txBody>
                    <a:bodyPr/>
                    <a:lstStyle/>
                    <a:p>
                      <a:r>
                        <a:rPr lang="en-AU" sz="1100" u="sng" dirty="0" smtClean="0"/>
                        <a:t>Problematic Knowledge</a:t>
                      </a:r>
                      <a:endParaRPr lang="en-AU" sz="1100" u="sng" dirty="0"/>
                    </a:p>
                  </a:txBody>
                  <a:tcPr marL="75383" marR="75383"/>
                </a:tc>
                <a:tc>
                  <a:txBody>
                    <a:bodyPr/>
                    <a:lstStyle/>
                    <a:p>
                      <a:r>
                        <a:rPr lang="en-AU" sz="1100" u="sng" dirty="0" smtClean="0"/>
                        <a:t>High expectations</a:t>
                      </a:r>
                      <a:endParaRPr lang="en-AU" sz="1100" u="sng" dirty="0"/>
                    </a:p>
                  </a:txBody>
                  <a:tcPr marL="75383" marR="75383"/>
                </a:tc>
                <a:tc>
                  <a:txBody>
                    <a:bodyPr/>
                    <a:lstStyle/>
                    <a:p>
                      <a:r>
                        <a:rPr lang="en-AU" sz="1100" u="sng" dirty="0" smtClean="0"/>
                        <a:t>Knowledge integration</a:t>
                      </a:r>
                      <a:endParaRPr lang="en-AU" sz="1100" u="sng" dirty="0"/>
                    </a:p>
                  </a:txBody>
                  <a:tcPr marL="75383" marR="75383"/>
                </a:tc>
              </a:tr>
              <a:tr h="358252">
                <a:tc>
                  <a:txBody>
                    <a:bodyPr/>
                    <a:lstStyle/>
                    <a:p>
                      <a:r>
                        <a:rPr lang="en-AU" sz="1100" u="sng" dirty="0" smtClean="0"/>
                        <a:t>Higher-order thinking</a:t>
                      </a:r>
                      <a:endParaRPr lang="en-AU" sz="1100" u="sng" dirty="0"/>
                    </a:p>
                  </a:txBody>
                  <a:tcPr marL="75383" marR="75383"/>
                </a:tc>
                <a:tc>
                  <a:txBody>
                    <a:bodyPr/>
                    <a:lstStyle/>
                    <a:p>
                      <a:r>
                        <a:rPr lang="en-AU" sz="1100" u="sng" dirty="0" smtClean="0"/>
                        <a:t>Social support</a:t>
                      </a:r>
                      <a:endParaRPr lang="en-AU" sz="1100" u="sng" dirty="0"/>
                    </a:p>
                  </a:txBody>
                  <a:tcPr marL="75383" marR="75383"/>
                </a:tc>
                <a:tc>
                  <a:txBody>
                    <a:bodyPr/>
                    <a:lstStyle/>
                    <a:p>
                      <a:r>
                        <a:rPr lang="en-AU" sz="1100" u="sng" dirty="0" smtClean="0"/>
                        <a:t>Inclusivity</a:t>
                      </a:r>
                      <a:endParaRPr lang="en-AU" sz="1100" u="sng" dirty="0"/>
                    </a:p>
                  </a:txBody>
                  <a:tcPr marL="75383" marR="75383"/>
                </a:tc>
              </a:tr>
              <a:tr h="358252">
                <a:tc>
                  <a:txBody>
                    <a:bodyPr/>
                    <a:lstStyle/>
                    <a:p>
                      <a:r>
                        <a:rPr lang="en-AU" sz="1100" u="sng" dirty="0" smtClean="0"/>
                        <a:t>Metalanguage</a:t>
                      </a:r>
                      <a:endParaRPr lang="en-AU" sz="1100" u="sng" dirty="0"/>
                    </a:p>
                  </a:txBody>
                  <a:tcPr marL="75383" marR="75383"/>
                </a:tc>
                <a:tc>
                  <a:txBody>
                    <a:bodyPr/>
                    <a:lstStyle/>
                    <a:p>
                      <a:r>
                        <a:rPr lang="en-AU" sz="1100" u="sng" dirty="0" smtClean="0"/>
                        <a:t>Students’</a:t>
                      </a:r>
                      <a:r>
                        <a:rPr lang="en-AU" sz="1100" u="sng" baseline="0" dirty="0" smtClean="0"/>
                        <a:t> self-regulation</a:t>
                      </a:r>
                      <a:endParaRPr lang="en-AU" sz="1100" u="sng" dirty="0"/>
                    </a:p>
                  </a:txBody>
                  <a:tcPr marL="75383" marR="75383"/>
                </a:tc>
                <a:tc>
                  <a:txBody>
                    <a:bodyPr/>
                    <a:lstStyle/>
                    <a:p>
                      <a:r>
                        <a:rPr lang="en-AU" sz="1100" u="sng" dirty="0" smtClean="0"/>
                        <a:t>Connectedness</a:t>
                      </a:r>
                      <a:endParaRPr lang="en-AU" sz="1100" u="sng" dirty="0"/>
                    </a:p>
                  </a:txBody>
                  <a:tcPr marL="75383" marR="75383">
                    <a:solidFill>
                      <a:srgbClr val="FF0000"/>
                    </a:solidFill>
                  </a:tcPr>
                </a:tc>
              </a:tr>
              <a:tr h="358252">
                <a:tc>
                  <a:txBody>
                    <a:bodyPr/>
                    <a:lstStyle/>
                    <a:p>
                      <a:r>
                        <a:rPr lang="en-AU" sz="1100" u="sng" dirty="0" smtClean="0"/>
                        <a:t>Substantive communication</a:t>
                      </a:r>
                      <a:endParaRPr lang="en-AU" sz="1100" u="sng" dirty="0"/>
                    </a:p>
                  </a:txBody>
                  <a:tcPr marL="75383" marR="75383"/>
                </a:tc>
                <a:tc>
                  <a:txBody>
                    <a:bodyPr/>
                    <a:lstStyle/>
                    <a:p>
                      <a:r>
                        <a:rPr lang="en-AU" sz="1100" u="sng" dirty="0" smtClean="0"/>
                        <a:t>Students direction</a:t>
                      </a:r>
                      <a:endParaRPr lang="en-AU" sz="1100" u="sng" dirty="0"/>
                    </a:p>
                  </a:txBody>
                  <a:tcPr marL="75383" marR="75383"/>
                </a:tc>
                <a:tc>
                  <a:txBody>
                    <a:bodyPr/>
                    <a:lstStyle/>
                    <a:p>
                      <a:r>
                        <a:rPr lang="en-AU" sz="1100" u="sng" dirty="0" smtClean="0"/>
                        <a:t>Narrative</a:t>
                      </a:r>
                      <a:endParaRPr lang="en-AU" sz="1100" u="sng" dirty="0"/>
                    </a:p>
                  </a:txBody>
                  <a:tcPr marL="75383" marR="75383"/>
                </a:tc>
              </a:tr>
            </a:tbl>
          </a:graphicData>
        </a:graphic>
      </p:graphicFrame>
      <p:sp>
        <p:nvSpPr>
          <p:cNvPr id="6" name="TextBox 5"/>
          <p:cNvSpPr txBox="1"/>
          <p:nvPr/>
        </p:nvSpPr>
        <p:spPr>
          <a:xfrm>
            <a:off x="1421580" y="3429000"/>
            <a:ext cx="6120816" cy="261610"/>
          </a:xfrm>
          <a:prstGeom prst="rect">
            <a:avLst/>
          </a:prstGeom>
          <a:noFill/>
        </p:spPr>
        <p:txBody>
          <a:bodyPr wrap="square" rtlCol="0">
            <a:spAutoFit/>
          </a:bodyPr>
          <a:lstStyle/>
          <a:p>
            <a:pPr algn="ctr"/>
            <a:r>
              <a:rPr lang="en-AU" sz="1100" dirty="0"/>
              <a:t>Table 1:The dimensions and elements of the NSW model of pedagogy (</a:t>
            </a:r>
            <a:r>
              <a:rPr lang="en-AU" sz="1100" dirty="0" smtClean="0"/>
              <a:t>p.9)</a:t>
            </a:r>
            <a:endParaRPr lang="en-AU" sz="1100" dirty="0"/>
          </a:p>
        </p:txBody>
      </p:sp>
      <p:sp>
        <p:nvSpPr>
          <p:cNvPr id="2" name="TextBox 1"/>
          <p:cNvSpPr txBox="1"/>
          <p:nvPr/>
        </p:nvSpPr>
        <p:spPr>
          <a:xfrm>
            <a:off x="881508" y="3969072"/>
            <a:ext cx="7380984" cy="2031325"/>
          </a:xfrm>
          <a:prstGeom prst="rect">
            <a:avLst/>
          </a:prstGeom>
          <a:noFill/>
        </p:spPr>
        <p:txBody>
          <a:bodyPr wrap="square" rtlCol="0">
            <a:spAutoFit/>
          </a:bodyPr>
          <a:lstStyle/>
          <a:p>
            <a:r>
              <a:rPr lang="en-AU" dirty="0" smtClean="0"/>
              <a:t>My beliefs and future actions, in my view are aligned closely to ‘deep understanding‘ of the Intellectual quality component , ‘Engagement’ of Quality learning environment component and ‘Connectedness’ of the Significant component of the </a:t>
            </a:r>
            <a:r>
              <a:rPr lang="en-AU" dirty="0"/>
              <a:t>QTF. </a:t>
            </a:r>
            <a:r>
              <a:rPr lang="en-AU" dirty="0" smtClean="0"/>
              <a:t>I </a:t>
            </a:r>
            <a:r>
              <a:rPr lang="en-AU" dirty="0"/>
              <a:t>believe that we must consider the various components of the </a:t>
            </a:r>
            <a:r>
              <a:rPr lang="en-AU" dirty="0" smtClean="0"/>
              <a:t>QTF for </a:t>
            </a:r>
            <a:r>
              <a:rPr lang="en-AU" dirty="0"/>
              <a:t>primary schools students use of  ICT and </a:t>
            </a:r>
            <a:r>
              <a:rPr lang="en-AU" dirty="0" smtClean="0"/>
              <a:t>Technology </a:t>
            </a:r>
            <a:r>
              <a:rPr lang="en-AU" dirty="0"/>
              <a:t>resources </a:t>
            </a:r>
            <a:r>
              <a:rPr lang="en-AU" dirty="0" smtClean="0"/>
              <a:t> as they are  an essential component within their education.</a:t>
            </a:r>
            <a:endParaRPr lang="en-AU" dirty="0"/>
          </a:p>
        </p:txBody>
      </p:sp>
      <p:sp>
        <p:nvSpPr>
          <p:cNvPr id="3" name="TextBox 2"/>
          <p:cNvSpPr txBox="1"/>
          <p:nvPr/>
        </p:nvSpPr>
        <p:spPr>
          <a:xfrm>
            <a:off x="7902444" y="6399396"/>
            <a:ext cx="540072" cy="369332"/>
          </a:xfrm>
          <a:prstGeom prst="rect">
            <a:avLst/>
          </a:prstGeom>
          <a:noFill/>
        </p:spPr>
        <p:txBody>
          <a:bodyPr wrap="square" rtlCol="0">
            <a:spAutoFit/>
          </a:bodyPr>
          <a:lstStyle/>
          <a:p>
            <a:fld id="{E57CCDD7-25C3-4368-BB71-BC00528AA8A0}" type="slidenum">
              <a:rPr lang="en-AU" smtClean="0"/>
              <a:t>17</a:t>
            </a:fld>
            <a:endParaRPr lang="en-AU" dirty="0"/>
          </a:p>
        </p:txBody>
      </p:sp>
    </p:spTree>
    <p:extLst>
      <p:ext uri="{BB962C8B-B14F-4D97-AF65-F5344CB8AC3E}">
        <p14:creationId xmlns:p14="http://schemas.microsoft.com/office/powerpoint/2010/main" val="400359627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lgn="ctr"/>
            <a:r>
              <a:rPr lang="en-AU" sz="2400" dirty="0"/>
              <a:t>My understanding of Element 6.1.1</a:t>
            </a:r>
            <a:r>
              <a:rPr lang="en-AU" dirty="0"/>
              <a:t/>
            </a:r>
            <a:br>
              <a:rPr lang="en-AU" dirty="0"/>
            </a:br>
            <a:endParaRPr lang="en-AU" dirty="0"/>
          </a:p>
        </p:txBody>
      </p:sp>
      <p:sp>
        <p:nvSpPr>
          <p:cNvPr id="8" name="Content Placeholder 7"/>
          <p:cNvSpPr>
            <a:spLocks noGrp="1"/>
          </p:cNvSpPr>
          <p:nvPr>
            <p:ph sz="half" idx="1"/>
          </p:nvPr>
        </p:nvSpPr>
        <p:spPr/>
        <p:txBody>
          <a:bodyPr anchor="ctr"/>
          <a:lstStyle/>
          <a:p>
            <a:pPr marL="0" indent="0">
              <a:buNone/>
            </a:pPr>
            <a:r>
              <a:rPr lang="en-AU" sz="2400" dirty="0" smtClean="0"/>
              <a:t>Capacity to analyse and reflect on practice.</a:t>
            </a:r>
          </a:p>
          <a:p>
            <a:pPr marL="0" indent="0">
              <a:buNone/>
            </a:pPr>
            <a:endParaRPr lang="en-AU" dirty="0"/>
          </a:p>
        </p:txBody>
      </p:sp>
      <p:sp>
        <p:nvSpPr>
          <p:cNvPr id="9" name="Content Placeholder 8"/>
          <p:cNvSpPr>
            <a:spLocks noGrp="1"/>
          </p:cNvSpPr>
          <p:nvPr>
            <p:ph sz="half" idx="2"/>
          </p:nvPr>
        </p:nvSpPr>
        <p:spPr/>
        <p:txBody>
          <a:bodyPr/>
          <a:lstStyle/>
          <a:p>
            <a:pPr marL="0" indent="0">
              <a:buNone/>
            </a:pPr>
            <a:r>
              <a:rPr lang="en-AU" sz="2400" dirty="0"/>
              <a:t>Demonstrate a capacity to reflect critically on and improve teaching practice</a:t>
            </a:r>
          </a:p>
          <a:p>
            <a:pPr marL="0" indent="0">
              <a:buNone/>
            </a:pPr>
            <a:endParaRPr lang="en-AU" sz="2400" dirty="0"/>
          </a:p>
        </p:txBody>
      </p:sp>
      <p:sp>
        <p:nvSpPr>
          <p:cNvPr id="2" name="TextBox 1"/>
          <p:cNvSpPr txBox="1"/>
          <p:nvPr/>
        </p:nvSpPr>
        <p:spPr>
          <a:xfrm>
            <a:off x="8352504" y="6399396"/>
            <a:ext cx="540072" cy="369332"/>
          </a:xfrm>
          <a:prstGeom prst="rect">
            <a:avLst/>
          </a:prstGeom>
          <a:noFill/>
        </p:spPr>
        <p:txBody>
          <a:bodyPr wrap="square" rtlCol="0">
            <a:spAutoFit/>
          </a:bodyPr>
          <a:lstStyle/>
          <a:p>
            <a:fld id="{CADD5B24-CF00-4490-872C-DBA404CD3901}" type="slidenum">
              <a:rPr lang="en-AU" smtClean="0"/>
              <a:t>18</a:t>
            </a:fld>
            <a:endParaRPr lang="en-AU" dirty="0"/>
          </a:p>
        </p:txBody>
      </p:sp>
    </p:spTree>
    <p:extLst>
      <p:ext uri="{BB962C8B-B14F-4D97-AF65-F5344CB8AC3E}">
        <p14:creationId xmlns:p14="http://schemas.microsoft.com/office/powerpoint/2010/main" val="134635009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2400" dirty="0"/>
              <a:t>Evidence of my </a:t>
            </a:r>
            <a:r>
              <a:rPr lang="en-AU" sz="2400" dirty="0" smtClean="0"/>
              <a:t>reflection 6.1.1</a:t>
            </a:r>
            <a:endParaRPr lang="en-AU" sz="2400" dirty="0"/>
          </a:p>
        </p:txBody>
      </p:sp>
      <p:sp>
        <p:nvSpPr>
          <p:cNvPr id="3" name="Content Placeholder 2"/>
          <p:cNvSpPr>
            <a:spLocks noGrp="1"/>
          </p:cNvSpPr>
          <p:nvPr>
            <p:ph sz="half" idx="1"/>
          </p:nvPr>
        </p:nvSpPr>
        <p:spPr>
          <a:xfrm>
            <a:off x="1009442" y="1538748"/>
            <a:ext cx="3471277" cy="4950659"/>
          </a:xfrm>
        </p:spPr>
        <p:txBody>
          <a:bodyPr anchor="t">
            <a:normAutofit lnSpcReduction="10000"/>
          </a:bodyPr>
          <a:lstStyle/>
          <a:p>
            <a:pPr marL="0" indent="0">
              <a:buNone/>
            </a:pPr>
            <a:r>
              <a:rPr lang="en-AU" dirty="0" smtClean="0"/>
              <a:t>This element is demonstrated </a:t>
            </a:r>
            <a:r>
              <a:rPr lang="en-AU" dirty="0" smtClean="0"/>
              <a:t>through </a:t>
            </a:r>
            <a:r>
              <a:rPr lang="en-AU" dirty="0" smtClean="0"/>
              <a:t>my ability to </a:t>
            </a:r>
            <a:r>
              <a:rPr lang="en-AU" dirty="0" smtClean="0"/>
              <a:t>programme, </a:t>
            </a:r>
            <a:r>
              <a:rPr lang="en-AU" dirty="0" smtClean="0"/>
              <a:t>which was one of my duties as a childcare worker. </a:t>
            </a:r>
          </a:p>
          <a:p>
            <a:pPr marL="0" indent="0">
              <a:buNone/>
            </a:pPr>
            <a:r>
              <a:rPr lang="en-AU" dirty="0" smtClean="0"/>
              <a:t>I had to create programmes for </a:t>
            </a:r>
            <a:r>
              <a:rPr lang="en-AU" dirty="0" smtClean="0"/>
              <a:t>individuals </a:t>
            </a:r>
            <a:r>
              <a:rPr lang="en-AU" dirty="0" smtClean="0"/>
              <a:t>and groups of children. </a:t>
            </a:r>
          </a:p>
          <a:p>
            <a:pPr marL="0" indent="0">
              <a:buNone/>
            </a:pPr>
            <a:r>
              <a:rPr lang="en-AU" dirty="0" smtClean="0"/>
              <a:t>A  part of the programming </a:t>
            </a:r>
            <a:r>
              <a:rPr lang="en-AU" dirty="0" smtClean="0"/>
              <a:t>process </a:t>
            </a:r>
            <a:r>
              <a:rPr lang="en-AU" dirty="0" smtClean="0"/>
              <a:t>was evaluating the programme (daily and then as a whole at the end of the week) seeing what worked well ,what did not and working out why.</a:t>
            </a:r>
          </a:p>
          <a:p>
            <a:pPr marL="0" indent="0">
              <a:buNone/>
            </a:pPr>
            <a:r>
              <a:rPr lang="en-AU" dirty="0" smtClean="0"/>
              <a:t> </a:t>
            </a:r>
            <a:r>
              <a:rPr lang="en-AU" dirty="0"/>
              <a:t>T</a:t>
            </a:r>
            <a:r>
              <a:rPr lang="en-AU" dirty="0" smtClean="0"/>
              <a:t>he programmes were modified and recreated and the process started all over </a:t>
            </a:r>
            <a:r>
              <a:rPr lang="en-AU" dirty="0" smtClean="0"/>
              <a:t>again as needed.</a:t>
            </a:r>
            <a:endParaRPr lang="en-AU" dirty="0"/>
          </a:p>
        </p:txBody>
      </p:sp>
      <p:sp>
        <p:nvSpPr>
          <p:cNvPr id="4" name="Content Placeholder 3"/>
          <p:cNvSpPr>
            <a:spLocks noGrp="1"/>
          </p:cNvSpPr>
          <p:nvPr>
            <p:ph sz="half" idx="2"/>
          </p:nvPr>
        </p:nvSpPr>
        <p:spPr>
          <a:xfrm>
            <a:off x="4663281" y="1628760"/>
            <a:ext cx="3469242" cy="4770636"/>
          </a:xfrm>
        </p:spPr>
        <p:txBody>
          <a:bodyPr anchor="t">
            <a:normAutofit lnSpcReduction="10000"/>
          </a:bodyPr>
          <a:lstStyle/>
          <a:p>
            <a:pPr marL="0" indent="0">
              <a:buNone/>
            </a:pPr>
            <a:r>
              <a:rPr lang="en-AU" dirty="0" smtClean="0"/>
              <a:t> As a teachers aid I also saw how teachers programmed, evaluated and improved their programmes which was an ongoing </a:t>
            </a:r>
            <a:r>
              <a:rPr lang="en-AU" dirty="0" smtClean="0"/>
              <a:t>process. </a:t>
            </a:r>
            <a:r>
              <a:rPr lang="en-AU" dirty="0"/>
              <a:t>A</a:t>
            </a:r>
            <a:r>
              <a:rPr lang="en-AU" dirty="0" smtClean="0"/>
              <a:t>s </a:t>
            </a:r>
            <a:r>
              <a:rPr lang="en-AU" dirty="0" smtClean="0"/>
              <a:t>a result </a:t>
            </a:r>
            <a:r>
              <a:rPr lang="en-AU" dirty="0" smtClean="0"/>
              <a:t>t</a:t>
            </a:r>
            <a:r>
              <a:rPr lang="en-AU" dirty="0" smtClean="0"/>
              <a:t>eachers </a:t>
            </a:r>
            <a:r>
              <a:rPr lang="en-AU" dirty="0" smtClean="0"/>
              <a:t>provided their students with lessons that aided their depth in learning.</a:t>
            </a:r>
          </a:p>
        </p:txBody>
      </p:sp>
      <p:sp>
        <p:nvSpPr>
          <p:cNvPr id="5" name="TextBox 4"/>
          <p:cNvSpPr txBox="1"/>
          <p:nvPr/>
        </p:nvSpPr>
        <p:spPr>
          <a:xfrm>
            <a:off x="8262492" y="6399396"/>
            <a:ext cx="540072" cy="369332"/>
          </a:xfrm>
          <a:prstGeom prst="rect">
            <a:avLst/>
          </a:prstGeom>
          <a:noFill/>
        </p:spPr>
        <p:txBody>
          <a:bodyPr wrap="square" rtlCol="0">
            <a:spAutoFit/>
          </a:bodyPr>
          <a:lstStyle/>
          <a:p>
            <a:fld id="{5C01AD04-2150-42E5-B38D-3A051629954D}" type="slidenum">
              <a:rPr lang="en-AU" smtClean="0"/>
              <a:t>19</a:t>
            </a:fld>
            <a:endParaRPr lang="en-AU" dirty="0"/>
          </a:p>
        </p:txBody>
      </p:sp>
    </p:spTree>
    <p:extLst>
      <p:ext uri="{BB962C8B-B14F-4D97-AF65-F5344CB8AC3E}">
        <p14:creationId xmlns:p14="http://schemas.microsoft.com/office/powerpoint/2010/main" val="7334201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09442" y="98557"/>
            <a:ext cx="7125113" cy="630084"/>
          </a:xfrm>
        </p:spPr>
        <p:txBody>
          <a:bodyPr/>
          <a:lstStyle/>
          <a:p>
            <a:pPr algn="ctr"/>
            <a:r>
              <a:rPr lang="en-AU" sz="2400" dirty="0" smtClean="0"/>
              <a:t>Introduction</a:t>
            </a:r>
            <a:endParaRPr lang="en-AU" sz="2400" dirty="0"/>
          </a:p>
        </p:txBody>
      </p:sp>
      <p:sp>
        <p:nvSpPr>
          <p:cNvPr id="5" name="Content Placeholder 4"/>
          <p:cNvSpPr>
            <a:spLocks noGrp="1"/>
          </p:cNvSpPr>
          <p:nvPr>
            <p:ph idx="1"/>
          </p:nvPr>
        </p:nvSpPr>
        <p:spPr>
          <a:xfrm>
            <a:off x="1009443" y="728641"/>
            <a:ext cx="7125112" cy="5130158"/>
          </a:xfrm>
        </p:spPr>
        <p:txBody>
          <a:bodyPr anchor="t">
            <a:normAutofit fontScale="92500" lnSpcReduction="20000"/>
          </a:bodyPr>
          <a:lstStyle/>
          <a:p>
            <a:pPr marL="0" indent="0">
              <a:buNone/>
            </a:pPr>
            <a:r>
              <a:rPr lang="en-AU" dirty="0" smtClean="0"/>
              <a:t>My name is Fiona Collins and this is my E-portfolio. I will attempt to show you my understanding and reflection as a future student teacher in the course ,B</a:t>
            </a:r>
            <a:r>
              <a:rPr lang="en-AU" dirty="0"/>
              <a:t>.</a:t>
            </a:r>
            <a:r>
              <a:rPr lang="en-AU" dirty="0" smtClean="0"/>
              <a:t>ED ( primary).</a:t>
            </a:r>
          </a:p>
          <a:p>
            <a:pPr marL="0" indent="0">
              <a:buNone/>
            </a:pPr>
            <a:r>
              <a:rPr lang="en-AU" dirty="0" smtClean="0"/>
              <a:t>I was born in Young a country town in N.S.W where I grew up and attended both primary and secondary school. I was fortunate to encounter teachers who saw potential in me that I could not see in myself .</a:t>
            </a:r>
          </a:p>
          <a:p>
            <a:pPr marL="0" indent="0">
              <a:buNone/>
            </a:pPr>
            <a:r>
              <a:rPr lang="en-AU" dirty="0"/>
              <a:t>S</a:t>
            </a:r>
            <a:r>
              <a:rPr lang="en-AU" dirty="0" smtClean="0"/>
              <a:t>o with their friendship and guidance I became a productive educated member of society who knew she wanted to work with </a:t>
            </a:r>
            <a:r>
              <a:rPr lang="en-AU" dirty="0" smtClean="0"/>
              <a:t>children.</a:t>
            </a:r>
          </a:p>
          <a:p>
            <a:pPr marL="0" indent="0">
              <a:buNone/>
            </a:pPr>
            <a:r>
              <a:rPr lang="en-AU" dirty="0" smtClean="0"/>
              <a:t>I saw this </a:t>
            </a:r>
            <a:r>
              <a:rPr lang="en-AU" dirty="0" smtClean="0"/>
              <a:t>as a means of instilling in them what I was able to </a:t>
            </a:r>
            <a:r>
              <a:rPr lang="en-AU" dirty="0" smtClean="0"/>
              <a:t>gain, </a:t>
            </a:r>
            <a:r>
              <a:rPr lang="en-AU" dirty="0" smtClean="0"/>
              <a:t>not only educationally but personally. </a:t>
            </a:r>
            <a:endParaRPr lang="en-AU" dirty="0" smtClean="0"/>
          </a:p>
          <a:p>
            <a:pPr marL="0" indent="0">
              <a:buNone/>
            </a:pPr>
            <a:r>
              <a:rPr lang="en-AU" dirty="0" smtClean="0"/>
              <a:t>When </a:t>
            </a:r>
            <a:r>
              <a:rPr lang="en-AU" dirty="0" smtClean="0"/>
              <a:t>my self-esteem was  low my teachers were able to create an environment which was very productive and I developed into a very confident person who was no longer afraid of making mistakes, I was able to view them as a learning tool.</a:t>
            </a:r>
          </a:p>
          <a:p>
            <a:pPr marL="0" indent="0">
              <a:buNone/>
            </a:pPr>
            <a:r>
              <a:rPr lang="en-AU" dirty="0" smtClean="0"/>
              <a:t>Therefore when I finished high school I started my </a:t>
            </a:r>
            <a:r>
              <a:rPr lang="en-AU" dirty="0" smtClean="0"/>
              <a:t>career, </a:t>
            </a:r>
            <a:r>
              <a:rPr lang="en-AU" dirty="0" smtClean="0"/>
              <a:t>working in the Childcare industry for 10 </a:t>
            </a:r>
            <a:r>
              <a:rPr lang="en-AU" dirty="0" smtClean="0"/>
              <a:t>years, </a:t>
            </a:r>
            <a:r>
              <a:rPr lang="en-AU" dirty="0" smtClean="0"/>
              <a:t>then as a teachers aid for 2 years </a:t>
            </a:r>
            <a:r>
              <a:rPr lang="en-AU" dirty="0" smtClean="0"/>
              <a:t>and </a:t>
            </a:r>
            <a:r>
              <a:rPr lang="en-AU" dirty="0" smtClean="0"/>
              <a:t>I have spent the rest of my time being a stay at home Mum to three children aged 9 years, 7 years and 5 years . My career  and personal options at times found very challenging but equally rewarding as well.</a:t>
            </a:r>
            <a:endParaRPr lang="en-AU" dirty="0"/>
          </a:p>
        </p:txBody>
      </p:sp>
      <p:sp>
        <p:nvSpPr>
          <p:cNvPr id="2" name="TextBox 1"/>
          <p:cNvSpPr txBox="1"/>
          <p:nvPr/>
        </p:nvSpPr>
        <p:spPr>
          <a:xfrm>
            <a:off x="8352504" y="6399396"/>
            <a:ext cx="540072" cy="369332"/>
          </a:xfrm>
          <a:prstGeom prst="rect">
            <a:avLst/>
          </a:prstGeom>
          <a:noFill/>
        </p:spPr>
        <p:txBody>
          <a:bodyPr wrap="square" rtlCol="0">
            <a:spAutoFit/>
          </a:bodyPr>
          <a:lstStyle/>
          <a:p>
            <a:fld id="{412C0E46-8DFD-4424-B297-E792518E7A13}" type="slidenum">
              <a:rPr lang="en-AU" smtClean="0"/>
              <a:t>2</a:t>
            </a:fld>
            <a:endParaRPr lang="en-AU" dirty="0"/>
          </a:p>
        </p:txBody>
      </p:sp>
    </p:spTree>
    <p:extLst>
      <p:ext uri="{BB962C8B-B14F-4D97-AF65-F5344CB8AC3E}">
        <p14:creationId xmlns:p14="http://schemas.microsoft.com/office/powerpoint/2010/main" val="291355179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idx="4294967295"/>
          </p:nvPr>
        </p:nvSpPr>
        <p:spPr>
          <a:xfrm>
            <a:off x="881508" y="278580"/>
            <a:ext cx="7921056" cy="923925"/>
          </a:xfrm>
        </p:spPr>
        <p:txBody>
          <a:bodyPr/>
          <a:lstStyle/>
          <a:p>
            <a:pPr algn="ctr"/>
            <a:r>
              <a:rPr lang="en-AU" sz="2400" dirty="0"/>
              <a:t>Linking to the Quality Teaching </a:t>
            </a:r>
            <a:r>
              <a:rPr lang="en-AU" sz="2400" dirty="0" smtClean="0"/>
              <a:t>Framework 6.1.1</a:t>
            </a:r>
            <a:endParaRPr lang="en-AU" sz="2400" dirty="0"/>
          </a:p>
        </p:txBody>
      </p:sp>
      <p:sp>
        <p:nvSpPr>
          <p:cNvPr id="8" name="Content Placeholder 7"/>
          <p:cNvSpPr>
            <a:spLocks noGrp="1"/>
          </p:cNvSpPr>
          <p:nvPr>
            <p:ph sz="half" idx="4294967295"/>
          </p:nvPr>
        </p:nvSpPr>
        <p:spPr>
          <a:xfrm>
            <a:off x="2681748" y="1628760"/>
            <a:ext cx="3471863" cy="4769977"/>
          </a:xfrm>
        </p:spPr>
        <p:txBody>
          <a:bodyPr anchor="t">
            <a:normAutofit fontScale="85000" lnSpcReduction="10000"/>
          </a:bodyPr>
          <a:lstStyle/>
          <a:p>
            <a:pPr marL="0" indent="0">
              <a:buNone/>
            </a:pPr>
            <a:r>
              <a:rPr lang="en-AU" dirty="0" smtClean="0"/>
              <a:t>Sub-element 6.1.1 is important within primary schools as teachers use the evaluation process of their programmes as a means for improving their knowledge, strategies and resources to provide their students with the best possible </a:t>
            </a:r>
            <a:r>
              <a:rPr lang="en-AU" dirty="0" smtClean="0"/>
              <a:t>education. </a:t>
            </a:r>
            <a:endParaRPr lang="en-AU" dirty="0" smtClean="0"/>
          </a:p>
          <a:p>
            <a:pPr marL="0" indent="0">
              <a:buNone/>
            </a:pPr>
            <a:r>
              <a:rPr lang="en-AU" dirty="0" smtClean="0"/>
              <a:t>Students gain in-depth knowledge and are able to use this beyond school.</a:t>
            </a:r>
          </a:p>
          <a:p>
            <a:pPr marL="0" indent="0">
              <a:buNone/>
            </a:pPr>
            <a:r>
              <a:rPr lang="en-AU" dirty="0" smtClean="0"/>
              <a:t>In my future role as a teacher I </a:t>
            </a:r>
            <a:r>
              <a:rPr lang="en-AU" dirty="0"/>
              <a:t>will </a:t>
            </a:r>
            <a:r>
              <a:rPr lang="en-AU" dirty="0" smtClean="0"/>
              <a:t>use components of students background knowledge, cultural </a:t>
            </a:r>
            <a:r>
              <a:rPr lang="en-AU" dirty="0"/>
              <a:t>knowledge, k</a:t>
            </a:r>
            <a:r>
              <a:rPr lang="en-AU" dirty="0" smtClean="0"/>
              <a:t>nowledge integration, inclusivity</a:t>
            </a:r>
            <a:r>
              <a:rPr lang="en-AU" dirty="0"/>
              <a:t>, </a:t>
            </a:r>
            <a:r>
              <a:rPr lang="en-AU" dirty="0" smtClean="0"/>
              <a:t>connectedness to programme and evaluation  of my programming. </a:t>
            </a:r>
          </a:p>
          <a:p>
            <a:pPr marL="0" indent="0">
              <a:buNone/>
            </a:pPr>
            <a:r>
              <a:rPr lang="en-AU" dirty="0" smtClean="0"/>
              <a:t>I will also review my own practices and </a:t>
            </a:r>
            <a:r>
              <a:rPr lang="en-AU" dirty="0"/>
              <a:t>refine </a:t>
            </a:r>
            <a:r>
              <a:rPr lang="en-AU" dirty="0" smtClean="0"/>
              <a:t>them so I can be </a:t>
            </a:r>
            <a:r>
              <a:rPr lang="en-AU" dirty="0"/>
              <a:t>the best </a:t>
            </a:r>
            <a:r>
              <a:rPr lang="en-AU" dirty="0" smtClean="0"/>
              <a:t>teacher possible for </a:t>
            </a:r>
            <a:r>
              <a:rPr lang="en-AU" dirty="0"/>
              <a:t>my students</a:t>
            </a:r>
          </a:p>
        </p:txBody>
      </p:sp>
      <p:sp>
        <p:nvSpPr>
          <p:cNvPr id="2" name="TextBox 1"/>
          <p:cNvSpPr txBox="1"/>
          <p:nvPr/>
        </p:nvSpPr>
        <p:spPr>
          <a:xfrm>
            <a:off x="8172480" y="6399396"/>
            <a:ext cx="540072" cy="369332"/>
          </a:xfrm>
          <a:prstGeom prst="rect">
            <a:avLst/>
          </a:prstGeom>
          <a:noFill/>
        </p:spPr>
        <p:txBody>
          <a:bodyPr wrap="square" rtlCol="0">
            <a:spAutoFit/>
          </a:bodyPr>
          <a:lstStyle/>
          <a:p>
            <a:fld id="{F17FEE6C-7FC7-48DE-9DCB-AF7D9B0953D8}" type="slidenum">
              <a:rPr lang="en-AU" smtClean="0"/>
              <a:t>20</a:t>
            </a:fld>
            <a:endParaRPr lang="en-AU" dirty="0"/>
          </a:p>
        </p:txBody>
      </p:sp>
    </p:spTree>
    <p:extLst>
      <p:ext uri="{BB962C8B-B14F-4D97-AF65-F5344CB8AC3E}">
        <p14:creationId xmlns:p14="http://schemas.microsoft.com/office/powerpoint/2010/main" val="326593748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09442" y="188569"/>
            <a:ext cx="7125113" cy="540072"/>
          </a:xfrm>
        </p:spPr>
        <p:txBody>
          <a:bodyPr/>
          <a:lstStyle/>
          <a:p>
            <a:pPr algn="ctr"/>
            <a:r>
              <a:rPr lang="en-AU" sz="1800" dirty="0"/>
              <a:t>Quality Teaching Framework and my Understanding </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860491070"/>
              </p:ext>
            </p:extLst>
          </p:nvPr>
        </p:nvGraphicFramePr>
        <p:xfrm>
          <a:off x="1009210" y="908664"/>
          <a:ext cx="7124700" cy="2595880"/>
        </p:xfrm>
        <a:graphic>
          <a:graphicData uri="http://schemas.openxmlformats.org/drawingml/2006/table">
            <a:tbl>
              <a:tblPr firstRow="1" bandRow="1">
                <a:tableStyleId>{5C22544A-7EE6-4342-B048-85BDC9FD1C3A}</a:tableStyleId>
              </a:tblPr>
              <a:tblGrid>
                <a:gridCol w="2374900"/>
                <a:gridCol w="2374900"/>
                <a:gridCol w="2374900"/>
              </a:tblGrid>
              <a:tr h="370840">
                <a:tc>
                  <a:txBody>
                    <a:bodyPr/>
                    <a:lstStyle/>
                    <a:p>
                      <a:r>
                        <a:rPr lang="en-AU" sz="1100" u="sng" dirty="0" smtClean="0"/>
                        <a:t>Intellectual quality</a:t>
                      </a:r>
                      <a:endParaRPr lang="en-AU" sz="1100" u="sng" dirty="0"/>
                    </a:p>
                  </a:txBody>
                  <a:tcPr marL="75383" marR="75383"/>
                </a:tc>
                <a:tc>
                  <a:txBody>
                    <a:bodyPr/>
                    <a:lstStyle/>
                    <a:p>
                      <a:r>
                        <a:rPr lang="en-AU" sz="1100" u="sng" dirty="0" smtClean="0"/>
                        <a:t>Quality learning environment</a:t>
                      </a:r>
                      <a:endParaRPr lang="en-AU" sz="1100" u="sng" dirty="0"/>
                    </a:p>
                  </a:txBody>
                  <a:tcPr marL="75383" marR="75383"/>
                </a:tc>
                <a:tc>
                  <a:txBody>
                    <a:bodyPr/>
                    <a:lstStyle/>
                    <a:p>
                      <a:r>
                        <a:rPr lang="en-AU" sz="1100" u="sng" dirty="0" smtClean="0"/>
                        <a:t>Significance</a:t>
                      </a:r>
                      <a:endParaRPr lang="en-AU" sz="1100" u="sng" dirty="0"/>
                    </a:p>
                  </a:txBody>
                  <a:tcPr marL="75383" marR="75383">
                    <a:solidFill>
                      <a:srgbClr val="FF0000"/>
                    </a:solidFill>
                  </a:tcPr>
                </a:tc>
              </a:tr>
              <a:tr h="370840">
                <a:tc>
                  <a:txBody>
                    <a:bodyPr/>
                    <a:lstStyle/>
                    <a:p>
                      <a:r>
                        <a:rPr lang="en-AU" sz="1100" u="sng" dirty="0" smtClean="0"/>
                        <a:t>Deep knowledge </a:t>
                      </a:r>
                      <a:endParaRPr lang="en-AU" sz="1100" u="sng" dirty="0"/>
                    </a:p>
                  </a:txBody>
                  <a:tcPr marL="75383" marR="75383">
                    <a:noFill/>
                  </a:tcPr>
                </a:tc>
                <a:tc>
                  <a:txBody>
                    <a:bodyPr/>
                    <a:lstStyle/>
                    <a:p>
                      <a:r>
                        <a:rPr lang="en-AU" sz="1100" u="sng" dirty="0" smtClean="0"/>
                        <a:t>Explicit quality criteria</a:t>
                      </a:r>
                      <a:endParaRPr lang="en-AU" sz="1100" u="sng" dirty="0"/>
                    </a:p>
                  </a:txBody>
                  <a:tcPr marL="75383" marR="75383">
                    <a:noFill/>
                  </a:tcPr>
                </a:tc>
                <a:tc>
                  <a:txBody>
                    <a:bodyPr/>
                    <a:lstStyle/>
                    <a:p>
                      <a:r>
                        <a:rPr lang="en-AU" sz="1100" u="sng" dirty="0" smtClean="0"/>
                        <a:t>Background knowledge </a:t>
                      </a:r>
                      <a:endParaRPr lang="en-AU" sz="1100" u="sng" dirty="0"/>
                    </a:p>
                  </a:txBody>
                  <a:tcPr marL="75383" marR="75383">
                    <a:solidFill>
                      <a:srgbClr val="FF0000"/>
                    </a:solidFill>
                  </a:tcPr>
                </a:tc>
              </a:tr>
              <a:tr h="370840">
                <a:tc>
                  <a:txBody>
                    <a:bodyPr/>
                    <a:lstStyle/>
                    <a:p>
                      <a:r>
                        <a:rPr lang="en-AU" sz="1100" u="sng" dirty="0" smtClean="0"/>
                        <a:t>Deep understanding</a:t>
                      </a:r>
                      <a:endParaRPr lang="en-AU" sz="1100" u="sng" dirty="0"/>
                    </a:p>
                  </a:txBody>
                  <a:tcPr marL="75383" marR="75383"/>
                </a:tc>
                <a:tc>
                  <a:txBody>
                    <a:bodyPr/>
                    <a:lstStyle/>
                    <a:p>
                      <a:r>
                        <a:rPr lang="en-AU" sz="1100" u="sng" dirty="0" smtClean="0"/>
                        <a:t>Engagement</a:t>
                      </a:r>
                      <a:endParaRPr lang="en-AU" sz="1100" u="sng" dirty="0"/>
                    </a:p>
                  </a:txBody>
                  <a:tcPr marL="75383" marR="75383"/>
                </a:tc>
                <a:tc>
                  <a:txBody>
                    <a:bodyPr/>
                    <a:lstStyle/>
                    <a:p>
                      <a:r>
                        <a:rPr lang="en-AU" sz="1100" u="sng" dirty="0" smtClean="0"/>
                        <a:t>Cultural knowledge</a:t>
                      </a:r>
                      <a:endParaRPr lang="en-AU" sz="1100" u="sng" dirty="0"/>
                    </a:p>
                  </a:txBody>
                  <a:tcPr marL="75383" marR="75383">
                    <a:solidFill>
                      <a:srgbClr val="FF0000"/>
                    </a:solidFill>
                  </a:tcPr>
                </a:tc>
              </a:tr>
              <a:tr h="370840">
                <a:tc>
                  <a:txBody>
                    <a:bodyPr/>
                    <a:lstStyle/>
                    <a:p>
                      <a:r>
                        <a:rPr lang="en-AU" sz="1100" u="sng" dirty="0" smtClean="0"/>
                        <a:t>Problematic Knowledge</a:t>
                      </a:r>
                      <a:endParaRPr lang="en-AU" sz="1100" u="sng" dirty="0"/>
                    </a:p>
                  </a:txBody>
                  <a:tcPr marL="75383" marR="75383"/>
                </a:tc>
                <a:tc>
                  <a:txBody>
                    <a:bodyPr/>
                    <a:lstStyle/>
                    <a:p>
                      <a:r>
                        <a:rPr lang="en-AU" sz="1100" u="sng" dirty="0" smtClean="0"/>
                        <a:t>High expectations</a:t>
                      </a:r>
                      <a:endParaRPr lang="en-AU" sz="1100" u="sng" dirty="0"/>
                    </a:p>
                  </a:txBody>
                  <a:tcPr marL="75383" marR="75383"/>
                </a:tc>
                <a:tc>
                  <a:txBody>
                    <a:bodyPr/>
                    <a:lstStyle/>
                    <a:p>
                      <a:r>
                        <a:rPr lang="en-AU" sz="1100" u="sng" dirty="0" smtClean="0"/>
                        <a:t>Knowledge integration</a:t>
                      </a:r>
                      <a:endParaRPr lang="en-AU" sz="1100" u="sng" dirty="0"/>
                    </a:p>
                  </a:txBody>
                  <a:tcPr marL="75383" marR="75383">
                    <a:solidFill>
                      <a:srgbClr val="FF0000"/>
                    </a:solidFill>
                  </a:tcPr>
                </a:tc>
              </a:tr>
              <a:tr h="370840">
                <a:tc>
                  <a:txBody>
                    <a:bodyPr/>
                    <a:lstStyle/>
                    <a:p>
                      <a:r>
                        <a:rPr lang="en-AU" sz="1100" u="sng" dirty="0" smtClean="0"/>
                        <a:t>Higher-order thinking</a:t>
                      </a:r>
                      <a:endParaRPr lang="en-AU" sz="1100" u="sng" dirty="0"/>
                    </a:p>
                  </a:txBody>
                  <a:tcPr marL="75383" marR="75383"/>
                </a:tc>
                <a:tc>
                  <a:txBody>
                    <a:bodyPr/>
                    <a:lstStyle/>
                    <a:p>
                      <a:r>
                        <a:rPr lang="en-AU" sz="1100" u="sng" dirty="0" smtClean="0"/>
                        <a:t>Social support</a:t>
                      </a:r>
                      <a:endParaRPr lang="en-AU" sz="1100" u="sng" dirty="0"/>
                    </a:p>
                  </a:txBody>
                  <a:tcPr marL="75383" marR="75383"/>
                </a:tc>
                <a:tc>
                  <a:txBody>
                    <a:bodyPr/>
                    <a:lstStyle/>
                    <a:p>
                      <a:r>
                        <a:rPr lang="en-AU" sz="1100" u="sng" dirty="0" smtClean="0"/>
                        <a:t>Inclusivity</a:t>
                      </a:r>
                      <a:endParaRPr lang="en-AU" sz="1100" u="sng" dirty="0"/>
                    </a:p>
                  </a:txBody>
                  <a:tcPr marL="75383" marR="75383">
                    <a:solidFill>
                      <a:srgbClr val="FF0000"/>
                    </a:solidFill>
                  </a:tcPr>
                </a:tc>
              </a:tr>
              <a:tr h="370840">
                <a:tc>
                  <a:txBody>
                    <a:bodyPr/>
                    <a:lstStyle/>
                    <a:p>
                      <a:r>
                        <a:rPr lang="en-AU" sz="1100" u="sng" dirty="0" smtClean="0"/>
                        <a:t>Metalanguage</a:t>
                      </a:r>
                      <a:endParaRPr lang="en-AU" sz="1100" u="sng" dirty="0"/>
                    </a:p>
                  </a:txBody>
                  <a:tcPr marL="75383" marR="75383"/>
                </a:tc>
                <a:tc>
                  <a:txBody>
                    <a:bodyPr/>
                    <a:lstStyle/>
                    <a:p>
                      <a:r>
                        <a:rPr lang="en-AU" sz="1100" u="sng" dirty="0" smtClean="0"/>
                        <a:t>Students’</a:t>
                      </a:r>
                      <a:r>
                        <a:rPr lang="en-AU" sz="1100" u="sng" baseline="0" dirty="0" smtClean="0"/>
                        <a:t> self-regulation</a:t>
                      </a:r>
                      <a:endParaRPr lang="en-AU" sz="1100" u="sng" dirty="0"/>
                    </a:p>
                  </a:txBody>
                  <a:tcPr marL="75383" marR="75383"/>
                </a:tc>
                <a:tc>
                  <a:txBody>
                    <a:bodyPr/>
                    <a:lstStyle/>
                    <a:p>
                      <a:r>
                        <a:rPr lang="en-AU" sz="1100" u="sng" dirty="0" smtClean="0"/>
                        <a:t>Connectedness</a:t>
                      </a:r>
                      <a:endParaRPr lang="en-AU" sz="1100" u="sng" dirty="0"/>
                    </a:p>
                  </a:txBody>
                  <a:tcPr marL="75383" marR="75383">
                    <a:solidFill>
                      <a:srgbClr val="FF0000"/>
                    </a:solidFill>
                  </a:tcPr>
                </a:tc>
              </a:tr>
              <a:tr h="370840">
                <a:tc>
                  <a:txBody>
                    <a:bodyPr/>
                    <a:lstStyle/>
                    <a:p>
                      <a:r>
                        <a:rPr lang="en-AU" sz="1100" u="sng" dirty="0" smtClean="0"/>
                        <a:t>Substantive communication</a:t>
                      </a:r>
                      <a:endParaRPr lang="en-AU" sz="1100" u="sng" dirty="0"/>
                    </a:p>
                  </a:txBody>
                  <a:tcPr marL="75383" marR="75383"/>
                </a:tc>
                <a:tc>
                  <a:txBody>
                    <a:bodyPr/>
                    <a:lstStyle/>
                    <a:p>
                      <a:r>
                        <a:rPr lang="en-AU" sz="1100" u="sng" dirty="0" smtClean="0"/>
                        <a:t>Students direction</a:t>
                      </a:r>
                      <a:endParaRPr lang="en-AU" sz="1100" u="sng" dirty="0"/>
                    </a:p>
                  </a:txBody>
                  <a:tcPr marL="75383" marR="75383"/>
                </a:tc>
                <a:tc>
                  <a:txBody>
                    <a:bodyPr/>
                    <a:lstStyle/>
                    <a:p>
                      <a:r>
                        <a:rPr lang="en-AU" sz="1100" u="sng" dirty="0" smtClean="0"/>
                        <a:t>Narrative</a:t>
                      </a:r>
                      <a:endParaRPr lang="en-AU" sz="1100" u="sng" dirty="0"/>
                    </a:p>
                  </a:txBody>
                  <a:tcPr marL="75383" marR="75383">
                    <a:solidFill>
                      <a:srgbClr val="FF0000"/>
                    </a:solidFill>
                  </a:tcPr>
                </a:tc>
              </a:tr>
            </a:tbl>
          </a:graphicData>
        </a:graphic>
      </p:graphicFrame>
      <p:sp>
        <p:nvSpPr>
          <p:cNvPr id="2" name="TextBox 1"/>
          <p:cNvSpPr txBox="1"/>
          <p:nvPr/>
        </p:nvSpPr>
        <p:spPr>
          <a:xfrm>
            <a:off x="971520" y="3791820"/>
            <a:ext cx="7110948" cy="2308324"/>
          </a:xfrm>
          <a:prstGeom prst="rect">
            <a:avLst/>
          </a:prstGeom>
          <a:noFill/>
        </p:spPr>
        <p:txBody>
          <a:bodyPr wrap="square" rtlCol="0">
            <a:spAutoFit/>
          </a:bodyPr>
          <a:lstStyle/>
          <a:p>
            <a:pPr fontAlgn="t"/>
            <a:r>
              <a:rPr lang="en-AU" dirty="0"/>
              <a:t>My beliefs and future actions, in my </a:t>
            </a:r>
            <a:r>
              <a:rPr lang="en-AU" dirty="0" smtClean="0"/>
              <a:t>view align closely within the whole of the Significance component</a:t>
            </a:r>
            <a:r>
              <a:rPr lang="en-AU" dirty="0"/>
              <a:t> </a:t>
            </a:r>
            <a:r>
              <a:rPr lang="en-AU" dirty="0" smtClean="0"/>
              <a:t>because </a:t>
            </a:r>
            <a:r>
              <a:rPr lang="en-AU" dirty="0"/>
              <a:t> </a:t>
            </a:r>
            <a:r>
              <a:rPr lang="en-AU" dirty="0" smtClean="0"/>
              <a:t>teachers program using students Background </a:t>
            </a:r>
            <a:r>
              <a:rPr lang="en-AU" dirty="0"/>
              <a:t>knowledge </a:t>
            </a:r>
            <a:r>
              <a:rPr lang="en-AU" dirty="0" smtClean="0"/>
              <a:t>,Cultural knowledge, Knowledge integration, Inclusivity, </a:t>
            </a:r>
            <a:r>
              <a:rPr lang="en-AU" dirty="0" smtClean="0"/>
              <a:t>Connectedness and </a:t>
            </a:r>
            <a:r>
              <a:rPr lang="en-AU" dirty="0" smtClean="0"/>
              <a:t>Narrative which will be </a:t>
            </a:r>
            <a:r>
              <a:rPr lang="en-AU" dirty="0" smtClean="0"/>
              <a:t>elem</a:t>
            </a:r>
            <a:r>
              <a:rPr lang="en-AU" dirty="0" smtClean="0"/>
              <a:t>ents </a:t>
            </a:r>
            <a:r>
              <a:rPr lang="en-AU" dirty="0" smtClean="0"/>
              <a:t>that would constantly </a:t>
            </a:r>
            <a:r>
              <a:rPr lang="en-AU" dirty="0" smtClean="0"/>
              <a:t>be reviewed </a:t>
            </a:r>
            <a:r>
              <a:rPr lang="en-AU" dirty="0" smtClean="0"/>
              <a:t>as a means of improving their professional development </a:t>
            </a:r>
            <a:r>
              <a:rPr lang="en-AU" dirty="0" smtClean="0"/>
              <a:t>therefore </a:t>
            </a:r>
            <a:r>
              <a:rPr lang="en-AU" dirty="0"/>
              <a:t>I believe </a:t>
            </a:r>
            <a:r>
              <a:rPr lang="en-AU" dirty="0" smtClean="0"/>
              <a:t>we </a:t>
            </a:r>
            <a:r>
              <a:rPr lang="en-AU" dirty="0"/>
              <a:t>must consider the various components of the </a:t>
            </a:r>
            <a:r>
              <a:rPr lang="en-AU" dirty="0" smtClean="0"/>
              <a:t>QTF.</a:t>
            </a:r>
            <a:endParaRPr lang="en-AU" dirty="0"/>
          </a:p>
          <a:p>
            <a:endParaRPr lang="en-AU" dirty="0"/>
          </a:p>
        </p:txBody>
      </p:sp>
      <p:sp>
        <p:nvSpPr>
          <p:cNvPr id="7" name="TextBox 6"/>
          <p:cNvSpPr txBox="1"/>
          <p:nvPr/>
        </p:nvSpPr>
        <p:spPr>
          <a:xfrm>
            <a:off x="791496" y="3558811"/>
            <a:ext cx="7110948" cy="261610"/>
          </a:xfrm>
          <a:prstGeom prst="rect">
            <a:avLst/>
          </a:prstGeom>
          <a:noFill/>
        </p:spPr>
        <p:txBody>
          <a:bodyPr wrap="square" rtlCol="0">
            <a:spAutoFit/>
          </a:bodyPr>
          <a:lstStyle/>
          <a:p>
            <a:pPr algn="ctr"/>
            <a:r>
              <a:rPr lang="en-AU" sz="1100" dirty="0"/>
              <a:t>Table 1:The dimensions and elements of the NSW model of pedagogy (p.9)</a:t>
            </a:r>
          </a:p>
        </p:txBody>
      </p:sp>
      <p:sp>
        <p:nvSpPr>
          <p:cNvPr id="3" name="TextBox 2"/>
          <p:cNvSpPr txBox="1"/>
          <p:nvPr/>
        </p:nvSpPr>
        <p:spPr>
          <a:xfrm>
            <a:off x="8172480" y="6489408"/>
            <a:ext cx="540072" cy="369332"/>
          </a:xfrm>
          <a:prstGeom prst="rect">
            <a:avLst/>
          </a:prstGeom>
          <a:noFill/>
        </p:spPr>
        <p:txBody>
          <a:bodyPr wrap="square" rtlCol="0">
            <a:spAutoFit/>
          </a:bodyPr>
          <a:lstStyle/>
          <a:p>
            <a:fld id="{F29893AB-BFBD-4E74-9DA6-33BE5521F23F}" type="slidenum">
              <a:rPr lang="en-AU" smtClean="0"/>
              <a:t>21</a:t>
            </a:fld>
            <a:endParaRPr lang="en-AU" dirty="0"/>
          </a:p>
        </p:txBody>
      </p:sp>
    </p:spTree>
    <p:extLst>
      <p:ext uri="{BB962C8B-B14F-4D97-AF65-F5344CB8AC3E}">
        <p14:creationId xmlns:p14="http://schemas.microsoft.com/office/powerpoint/2010/main" val="120101763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sz="2400" dirty="0"/>
              <a:t>My understanding of Element 6.1.2</a:t>
            </a:r>
          </a:p>
        </p:txBody>
      </p:sp>
      <p:sp>
        <p:nvSpPr>
          <p:cNvPr id="3" name="Content Placeholder 2"/>
          <p:cNvSpPr>
            <a:spLocks noGrp="1"/>
          </p:cNvSpPr>
          <p:nvPr>
            <p:ph sz="half" idx="1"/>
          </p:nvPr>
        </p:nvSpPr>
        <p:spPr/>
        <p:txBody>
          <a:bodyPr anchor="t">
            <a:normAutofit/>
          </a:bodyPr>
          <a:lstStyle/>
          <a:p>
            <a:pPr marL="0" indent="0">
              <a:buNone/>
            </a:pPr>
            <a:r>
              <a:rPr lang="en-AU" sz="2400" dirty="0"/>
              <a:t>Engagement in personal and collegial professional development</a:t>
            </a:r>
            <a:r>
              <a:rPr lang="en-AU" dirty="0"/>
              <a:t>.</a:t>
            </a:r>
          </a:p>
          <a:p>
            <a:endParaRPr lang="en-AU" dirty="0"/>
          </a:p>
        </p:txBody>
      </p:sp>
      <p:sp>
        <p:nvSpPr>
          <p:cNvPr id="4" name="Content Placeholder 3"/>
          <p:cNvSpPr>
            <a:spLocks noGrp="1"/>
          </p:cNvSpPr>
          <p:nvPr>
            <p:ph sz="half" idx="2"/>
          </p:nvPr>
        </p:nvSpPr>
        <p:spPr/>
        <p:txBody>
          <a:bodyPr anchor="t">
            <a:normAutofit/>
          </a:bodyPr>
          <a:lstStyle/>
          <a:p>
            <a:pPr marL="0" indent="0">
              <a:buNone/>
            </a:pPr>
            <a:r>
              <a:rPr lang="en-AU" sz="2400" dirty="0" smtClean="0"/>
              <a:t>Demonstrate </a:t>
            </a:r>
            <a:r>
              <a:rPr lang="en-AU" sz="2400" dirty="0"/>
              <a:t>knowledge of the professional standards framework and its impact on the professional life of a teacher</a:t>
            </a:r>
          </a:p>
          <a:p>
            <a:pPr marL="0" indent="0">
              <a:buNone/>
            </a:pPr>
            <a:endParaRPr lang="en-AU" dirty="0"/>
          </a:p>
        </p:txBody>
      </p:sp>
      <p:sp>
        <p:nvSpPr>
          <p:cNvPr id="5" name="TextBox 4"/>
          <p:cNvSpPr txBox="1"/>
          <p:nvPr/>
        </p:nvSpPr>
        <p:spPr>
          <a:xfrm>
            <a:off x="8172480" y="6489408"/>
            <a:ext cx="540072" cy="369332"/>
          </a:xfrm>
          <a:prstGeom prst="rect">
            <a:avLst/>
          </a:prstGeom>
          <a:noFill/>
        </p:spPr>
        <p:txBody>
          <a:bodyPr wrap="square" rtlCol="0">
            <a:spAutoFit/>
          </a:bodyPr>
          <a:lstStyle/>
          <a:p>
            <a:fld id="{5F3E3FB9-733B-45CF-9838-26991B43B7CE}" type="slidenum">
              <a:rPr lang="en-AU" smtClean="0"/>
              <a:t>22</a:t>
            </a:fld>
            <a:endParaRPr lang="en-AU" dirty="0"/>
          </a:p>
        </p:txBody>
      </p:sp>
    </p:spTree>
    <p:extLst>
      <p:ext uri="{BB962C8B-B14F-4D97-AF65-F5344CB8AC3E}">
        <p14:creationId xmlns:p14="http://schemas.microsoft.com/office/powerpoint/2010/main" val="404361013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009443" y="675725"/>
            <a:ext cx="7123080" cy="502976"/>
          </a:xfrm>
        </p:spPr>
        <p:txBody>
          <a:bodyPr/>
          <a:lstStyle/>
          <a:p>
            <a:pPr algn="ctr"/>
            <a:r>
              <a:rPr lang="en-AU" sz="2400" dirty="0" smtClean="0"/>
              <a:t/>
            </a:r>
            <a:br>
              <a:rPr lang="en-AU" sz="2400" dirty="0" smtClean="0"/>
            </a:br>
            <a:r>
              <a:rPr lang="en-AU" sz="2400" dirty="0" smtClean="0"/>
              <a:t>Evidence </a:t>
            </a:r>
            <a:r>
              <a:rPr lang="en-AU" sz="2400" dirty="0"/>
              <a:t>of my </a:t>
            </a:r>
            <a:r>
              <a:rPr lang="en-AU" sz="2400" dirty="0" smtClean="0"/>
              <a:t>reflection 6.1.2</a:t>
            </a:r>
            <a:r>
              <a:rPr lang="en-AU" dirty="0"/>
              <a:t/>
            </a:r>
            <a:br>
              <a:rPr lang="en-AU" dirty="0"/>
            </a:br>
            <a:endParaRPr lang="en-AU" dirty="0"/>
          </a:p>
        </p:txBody>
      </p:sp>
      <p:sp>
        <p:nvSpPr>
          <p:cNvPr id="8" name="Content Placeholder 7"/>
          <p:cNvSpPr>
            <a:spLocks noGrp="1"/>
          </p:cNvSpPr>
          <p:nvPr>
            <p:ph sz="half" idx="1"/>
          </p:nvPr>
        </p:nvSpPr>
        <p:spPr>
          <a:xfrm>
            <a:off x="521460" y="1178700"/>
            <a:ext cx="3959259" cy="5400719"/>
          </a:xfrm>
        </p:spPr>
        <p:txBody>
          <a:bodyPr anchor="t">
            <a:normAutofit lnSpcReduction="10000"/>
          </a:bodyPr>
          <a:lstStyle/>
          <a:p>
            <a:pPr marL="0" indent="0">
              <a:buNone/>
            </a:pPr>
            <a:r>
              <a:rPr lang="en-AU" dirty="0" smtClean="0"/>
              <a:t>During my work as a teachers aid and childcare worker I  </a:t>
            </a:r>
            <a:r>
              <a:rPr lang="en-AU" dirty="0" smtClean="0"/>
              <a:t>participated in many </a:t>
            </a:r>
            <a:r>
              <a:rPr lang="en-AU" dirty="0" smtClean="0"/>
              <a:t>in-services and </a:t>
            </a:r>
            <a:r>
              <a:rPr lang="en-AU" dirty="0" smtClean="0"/>
              <a:t>courses. </a:t>
            </a:r>
            <a:r>
              <a:rPr lang="en-AU" dirty="0"/>
              <a:t>I</a:t>
            </a:r>
            <a:r>
              <a:rPr lang="en-AU" dirty="0" smtClean="0"/>
              <a:t>ncreasing </a:t>
            </a:r>
            <a:r>
              <a:rPr lang="en-AU" dirty="0" smtClean="0"/>
              <a:t>my knowledge about elements within my job and making myself a more knowledgeable child educator.</a:t>
            </a:r>
          </a:p>
          <a:p>
            <a:pPr marL="0" indent="0">
              <a:buNone/>
            </a:pPr>
            <a:r>
              <a:rPr lang="en-AU" dirty="0" smtClean="0"/>
              <a:t>I have seen </a:t>
            </a:r>
            <a:r>
              <a:rPr lang="en-AU" dirty="0" smtClean="0"/>
              <a:t>colleagues </a:t>
            </a:r>
            <a:r>
              <a:rPr lang="en-AU" dirty="0" smtClean="0"/>
              <a:t>working together as team members both in the child care centre and within the school system  bouncing ideas  and strategies </a:t>
            </a:r>
            <a:r>
              <a:rPr lang="en-AU" dirty="0" smtClean="0"/>
              <a:t>off </a:t>
            </a:r>
            <a:r>
              <a:rPr lang="en-AU" dirty="0" smtClean="0"/>
              <a:t>each other.</a:t>
            </a:r>
          </a:p>
          <a:p>
            <a:pPr marL="0" indent="0">
              <a:buNone/>
            </a:pPr>
            <a:r>
              <a:rPr lang="en-AU" dirty="0" smtClean="0"/>
              <a:t> </a:t>
            </a:r>
            <a:r>
              <a:rPr lang="en-AU" dirty="0" smtClean="0"/>
              <a:t>While </a:t>
            </a:r>
            <a:r>
              <a:rPr lang="en-AU" dirty="0" smtClean="0"/>
              <a:t>working in the childcare industry I was lucky enough to have a boss who imparted her vast knowledge upon all of us. She was a wealth of  information and I gained many skills and abilities under her guidance and  through her encouragement. </a:t>
            </a:r>
            <a:endParaRPr lang="en-AU" dirty="0"/>
          </a:p>
        </p:txBody>
      </p:sp>
      <p:sp>
        <p:nvSpPr>
          <p:cNvPr id="9" name="Content Placeholder 8"/>
          <p:cNvSpPr>
            <a:spLocks noGrp="1"/>
          </p:cNvSpPr>
          <p:nvPr>
            <p:ph sz="half" idx="2"/>
          </p:nvPr>
        </p:nvSpPr>
        <p:spPr>
          <a:xfrm>
            <a:off x="4663280" y="1178700"/>
            <a:ext cx="3959259" cy="5400720"/>
          </a:xfrm>
        </p:spPr>
        <p:txBody>
          <a:bodyPr anchor="t">
            <a:normAutofit lnSpcReduction="10000"/>
          </a:bodyPr>
          <a:lstStyle/>
          <a:p>
            <a:pPr marL="0" indent="0">
              <a:buNone/>
            </a:pPr>
            <a:r>
              <a:rPr lang="en-AU" dirty="0" smtClean="0"/>
              <a:t> I believe that  professional  development is significant as we can not know </a:t>
            </a:r>
            <a:r>
              <a:rPr lang="en-AU" dirty="0" smtClean="0"/>
              <a:t>everything. </a:t>
            </a:r>
          </a:p>
          <a:p>
            <a:pPr marL="0" indent="0">
              <a:buNone/>
            </a:pPr>
            <a:r>
              <a:rPr lang="en-AU" dirty="0" smtClean="0"/>
              <a:t>R</a:t>
            </a:r>
            <a:r>
              <a:rPr lang="en-AU" dirty="0" smtClean="0"/>
              <a:t>esources</a:t>
            </a:r>
            <a:r>
              <a:rPr lang="en-AU" dirty="0" smtClean="0"/>
              <a:t>, people, schools, students needs and ways of doing </a:t>
            </a:r>
            <a:r>
              <a:rPr lang="en-AU" dirty="0" smtClean="0"/>
              <a:t>things </a:t>
            </a:r>
            <a:r>
              <a:rPr lang="en-AU" dirty="0" smtClean="0"/>
              <a:t>continually change.</a:t>
            </a:r>
          </a:p>
          <a:p>
            <a:pPr marL="0" indent="0">
              <a:buNone/>
            </a:pPr>
            <a:r>
              <a:rPr lang="en-AU" dirty="0" smtClean="0"/>
              <a:t> So primary school teacher must evolve and this is where professional development is crucial.</a:t>
            </a:r>
            <a:endParaRPr lang="en-AU" dirty="0"/>
          </a:p>
        </p:txBody>
      </p:sp>
      <p:sp>
        <p:nvSpPr>
          <p:cNvPr id="3" name="TextBox 2"/>
          <p:cNvSpPr txBox="1"/>
          <p:nvPr/>
        </p:nvSpPr>
        <p:spPr>
          <a:xfrm>
            <a:off x="8352504" y="6399396"/>
            <a:ext cx="450060" cy="369332"/>
          </a:xfrm>
          <a:prstGeom prst="rect">
            <a:avLst/>
          </a:prstGeom>
          <a:noFill/>
        </p:spPr>
        <p:txBody>
          <a:bodyPr wrap="square" rtlCol="0">
            <a:spAutoFit/>
          </a:bodyPr>
          <a:lstStyle/>
          <a:p>
            <a:fld id="{5226C140-61EB-4E6A-B9CC-98F96CF1B1A5}" type="slidenum">
              <a:rPr lang="en-AU" smtClean="0"/>
              <a:t>23</a:t>
            </a:fld>
            <a:endParaRPr lang="en-AU" dirty="0"/>
          </a:p>
        </p:txBody>
      </p:sp>
    </p:spTree>
    <p:extLst>
      <p:ext uri="{BB962C8B-B14F-4D97-AF65-F5344CB8AC3E}">
        <p14:creationId xmlns:p14="http://schemas.microsoft.com/office/powerpoint/2010/main" val="348093675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4294967295"/>
          </p:nvPr>
        </p:nvSpPr>
        <p:spPr>
          <a:xfrm>
            <a:off x="3041796" y="1809750"/>
            <a:ext cx="3510468" cy="4051300"/>
          </a:xfrm>
        </p:spPr>
        <p:txBody>
          <a:bodyPr anchor="t">
            <a:normAutofit fontScale="92500" lnSpcReduction="20000"/>
          </a:bodyPr>
          <a:lstStyle/>
          <a:p>
            <a:pPr marL="0" indent="0" fontAlgn="t">
              <a:buNone/>
            </a:pPr>
            <a:r>
              <a:rPr lang="en-AU" dirty="0" smtClean="0"/>
              <a:t>Sub element 6.1.2 </a:t>
            </a:r>
            <a:r>
              <a:rPr lang="en-AU" dirty="0" smtClean="0"/>
              <a:t>is </a:t>
            </a:r>
            <a:r>
              <a:rPr lang="en-AU" dirty="0" smtClean="0"/>
              <a:t>a</a:t>
            </a:r>
            <a:r>
              <a:rPr lang="en-AU" dirty="0" smtClean="0"/>
              <a:t>n </a:t>
            </a:r>
            <a:r>
              <a:rPr lang="en-AU" dirty="0" smtClean="0"/>
              <a:t>imperative part of all teachers  professional </a:t>
            </a:r>
            <a:r>
              <a:rPr lang="en-AU" dirty="0" smtClean="0"/>
              <a:t>development through </a:t>
            </a:r>
            <a:r>
              <a:rPr lang="en-AU" dirty="0" smtClean="0"/>
              <a:t>in-services and </a:t>
            </a:r>
            <a:r>
              <a:rPr lang="en-AU" dirty="0" smtClean="0"/>
              <a:t>courses, this involves  </a:t>
            </a:r>
            <a:r>
              <a:rPr lang="en-AU" dirty="0" smtClean="0"/>
              <a:t>all three </a:t>
            </a:r>
            <a:r>
              <a:rPr lang="en-AU" dirty="0" smtClean="0"/>
              <a:t>components of the QTF.</a:t>
            </a:r>
          </a:p>
          <a:p>
            <a:pPr marL="0" indent="0" fontAlgn="t">
              <a:buNone/>
            </a:pPr>
            <a:r>
              <a:rPr lang="en-AU" dirty="0" smtClean="0"/>
              <a:t> </a:t>
            </a:r>
            <a:r>
              <a:rPr lang="en-AU" dirty="0" smtClean="0"/>
              <a:t>Intellectual quality, Quality learning environment, Significance and the </a:t>
            </a:r>
            <a:r>
              <a:rPr lang="en-AU" dirty="0" smtClean="0"/>
              <a:t>elements </a:t>
            </a:r>
            <a:r>
              <a:rPr lang="en-AU" dirty="0" smtClean="0"/>
              <a:t>within them</a:t>
            </a:r>
          </a:p>
          <a:p>
            <a:pPr marL="0" indent="0" fontAlgn="t">
              <a:buNone/>
            </a:pPr>
            <a:r>
              <a:rPr lang="en-AU" dirty="0" smtClean="0"/>
              <a:t>In my future practices as a primary school teacher I will ensure that I regularly  participate </a:t>
            </a:r>
            <a:r>
              <a:rPr lang="en-AU" dirty="0" smtClean="0"/>
              <a:t>in courses and in-services</a:t>
            </a:r>
            <a:r>
              <a:rPr lang="en-AU" dirty="0" smtClean="0"/>
              <a:t> </a:t>
            </a:r>
            <a:r>
              <a:rPr lang="en-AU" dirty="0" smtClean="0"/>
              <a:t>to extend my professional knowledge and </a:t>
            </a:r>
            <a:r>
              <a:rPr lang="en-AU" dirty="0" smtClean="0"/>
              <a:t>deliver this </a:t>
            </a:r>
            <a:r>
              <a:rPr lang="en-AU" dirty="0" smtClean="0"/>
              <a:t>educational knowledge to my students.</a:t>
            </a:r>
          </a:p>
        </p:txBody>
      </p:sp>
      <p:sp>
        <p:nvSpPr>
          <p:cNvPr id="7" name="Title 6"/>
          <p:cNvSpPr>
            <a:spLocks noGrp="1"/>
          </p:cNvSpPr>
          <p:nvPr>
            <p:ph type="title" idx="4294967295"/>
          </p:nvPr>
        </p:nvSpPr>
        <p:spPr>
          <a:xfrm>
            <a:off x="1781628" y="676275"/>
            <a:ext cx="6390852" cy="923925"/>
          </a:xfrm>
        </p:spPr>
        <p:txBody>
          <a:bodyPr/>
          <a:lstStyle/>
          <a:p>
            <a:pPr algn="ctr"/>
            <a:r>
              <a:rPr lang="en-AU" sz="2400" dirty="0"/>
              <a:t>Linking to the Quality Teaching Framework</a:t>
            </a:r>
          </a:p>
        </p:txBody>
      </p:sp>
      <p:sp>
        <p:nvSpPr>
          <p:cNvPr id="3" name="TextBox 2"/>
          <p:cNvSpPr txBox="1"/>
          <p:nvPr/>
        </p:nvSpPr>
        <p:spPr>
          <a:xfrm>
            <a:off x="8352504" y="6399396"/>
            <a:ext cx="450060" cy="369332"/>
          </a:xfrm>
          <a:prstGeom prst="rect">
            <a:avLst/>
          </a:prstGeom>
          <a:noFill/>
        </p:spPr>
        <p:txBody>
          <a:bodyPr wrap="square" rtlCol="0">
            <a:spAutoFit/>
          </a:bodyPr>
          <a:lstStyle/>
          <a:p>
            <a:fld id="{F5D39D4A-0DA4-443F-BB33-2975B398CA5F}" type="slidenum">
              <a:rPr lang="en-AU" smtClean="0"/>
              <a:t>24</a:t>
            </a:fld>
            <a:endParaRPr lang="en-AU" dirty="0"/>
          </a:p>
        </p:txBody>
      </p:sp>
    </p:spTree>
    <p:extLst>
      <p:ext uri="{BB962C8B-B14F-4D97-AF65-F5344CB8AC3E}">
        <p14:creationId xmlns:p14="http://schemas.microsoft.com/office/powerpoint/2010/main" val="106277964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9442" y="98557"/>
            <a:ext cx="7125113" cy="540072"/>
          </a:xfrm>
        </p:spPr>
        <p:txBody>
          <a:bodyPr/>
          <a:lstStyle/>
          <a:p>
            <a:pPr algn="ctr"/>
            <a:r>
              <a:rPr lang="en-AU" sz="1600" dirty="0"/>
              <a:t>Quality Teaching Framework and my Understanding </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5369005"/>
              </p:ext>
            </p:extLst>
          </p:nvPr>
        </p:nvGraphicFramePr>
        <p:xfrm>
          <a:off x="971520" y="728640"/>
          <a:ext cx="7124700" cy="2595880"/>
        </p:xfrm>
        <a:graphic>
          <a:graphicData uri="http://schemas.openxmlformats.org/drawingml/2006/table">
            <a:tbl>
              <a:tblPr firstRow="1" bandRow="1">
                <a:tableStyleId>{5C22544A-7EE6-4342-B048-85BDC9FD1C3A}</a:tableStyleId>
              </a:tblPr>
              <a:tblGrid>
                <a:gridCol w="2374900"/>
                <a:gridCol w="2374900"/>
                <a:gridCol w="2374900"/>
              </a:tblGrid>
              <a:tr h="370840">
                <a:tc>
                  <a:txBody>
                    <a:bodyPr/>
                    <a:lstStyle/>
                    <a:p>
                      <a:r>
                        <a:rPr lang="en-AU" sz="1100" u="sng" dirty="0" smtClean="0"/>
                        <a:t>Intellectual quality</a:t>
                      </a:r>
                      <a:endParaRPr lang="en-AU" sz="1100" u="sng" dirty="0"/>
                    </a:p>
                  </a:txBody>
                  <a:tcPr marL="75383" marR="75383">
                    <a:solidFill>
                      <a:srgbClr val="FFFF00"/>
                    </a:solidFill>
                  </a:tcPr>
                </a:tc>
                <a:tc>
                  <a:txBody>
                    <a:bodyPr/>
                    <a:lstStyle/>
                    <a:p>
                      <a:r>
                        <a:rPr lang="en-AU" sz="1100" u="sng" dirty="0" smtClean="0"/>
                        <a:t>Quality learning environment</a:t>
                      </a:r>
                      <a:endParaRPr lang="en-AU" sz="1100" u="sng" dirty="0"/>
                    </a:p>
                  </a:txBody>
                  <a:tcPr marL="75383" marR="75383">
                    <a:solidFill>
                      <a:srgbClr val="FFC000"/>
                    </a:solidFill>
                  </a:tcPr>
                </a:tc>
                <a:tc>
                  <a:txBody>
                    <a:bodyPr/>
                    <a:lstStyle/>
                    <a:p>
                      <a:r>
                        <a:rPr lang="en-AU" sz="1100" u="sng" dirty="0" smtClean="0"/>
                        <a:t>Significance</a:t>
                      </a:r>
                      <a:endParaRPr lang="en-AU" sz="1100" u="sng" dirty="0"/>
                    </a:p>
                  </a:txBody>
                  <a:tcPr marL="75383" marR="75383">
                    <a:solidFill>
                      <a:srgbClr val="FF0000"/>
                    </a:solidFill>
                  </a:tcPr>
                </a:tc>
              </a:tr>
              <a:tr h="370840">
                <a:tc>
                  <a:txBody>
                    <a:bodyPr/>
                    <a:lstStyle/>
                    <a:p>
                      <a:r>
                        <a:rPr lang="en-AU" sz="1100" u="sng" dirty="0" smtClean="0"/>
                        <a:t>Deep knowledge </a:t>
                      </a:r>
                      <a:endParaRPr lang="en-AU" sz="1100" u="sng" dirty="0"/>
                    </a:p>
                  </a:txBody>
                  <a:tcPr marL="75383" marR="75383">
                    <a:solidFill>
                      <a:srgbClr val="FFFF00"/>
                    </a:solidFill>
                  </a:tcPr>
                </a:tc>
                <a:tc>
                  <a:txBody>
                    <a:bodyPr/>
                    <a:lstStyle/>
                    <a:p>
                      <a:r>
                        <a:rPr lang="en-AU" sz="1100" u="sng" dirty="0" smtClean="0"/>
                        <a:t>Explicit quality criteria</a:t>
                      </a:r>
                      <a:endParaRPr lang="en-AU" sz="1100" u="sng" dirty="0"/>
                    </a:p>
                  </a:txBody>
                  <a:tcPr marL="75383" marR="75383">
                    <a:solidFill>
                      <a:srgbClr val="FFC000"/>
                    </a:solidFill>
                  </a:tcPr>
                </a:tc>
                <a:tc>
                  <a:txBody>
                    <a:bodyPr/>
                    <a:lstStyle/>
                    <a:p>
                      <a:r>
                        <a:rPr lang="en-AU" sz="1100" u="sng" dirty="0" smtClean="0"/>
                        <a:t>Background knowledge </a:t>
                      </a:r>
                      <a:endParaRPr lang="en-AU" sz="1100" u="sng" dirty="0"/>
                    </a:p>
                  </a:txBody>
                  <a:tcPr marL="75383" marR="75383">
                    <a:solidFill>
                      <a:srgbClr val="FF0000"/>
                    </a:solidFill>
                  </a:tcPr>
                </a:tc>
              </a:tr>
              <a:tr h="370840">
                <a:tc>
                  <a:txBody>
                    <a:bodyPr/>
                    <a:lstStyle/>
                    <a:p>
                      <a:r>
                        <a:rPr lang="en-AU" sz="1100" u="sng" dirty="0" smtClean="0"/>
                        <a:t>Deep understanding</a:t>
                      </a:r>
                      <a:endParaRPr lang="en-AU" sz="1100" u="sng" dirty="0"/>
                    </a:p>
                  </a:txBody>
                  <a:tcPr marL="75383" marR="75383">
                    <a:solidFill>
                      <a:srgbClr val="FFFF00"/>
                    </a:solidFill>
                  </a:tcPr>
                </a:tc>
                <a:tc>
                  <a:txBody>
                    <a:bodyPr/>
                    <a:lstStyle/>
                    <a:p>
                      <a:r>
                        <a:rPr lang="en-AU" sz="1100" u="sng" dirty="0" smtClean="0"/>
                        <a:t>Engagement</a:t>
                      </a:r>
                      <a:endParaRPr lang="en-AU" sz="1100" u="sng" dirty="0"/>
                    </a:p>
                  </a:txBody>
                  <a:tcPr marL="75383" marR="75383">
                    <a:solidFill>
                      <a:srgbClr val="FFC000"/>
                    </a:solidFill>
                  </a:tcPr>
                </a:tc>
                <a:tc>
                  <a:txBody>
                    <a:bodyPr/>
                    <a:lstStyle/>
                    <a:p>
                      <a:r>
                        <a:rPr lang="en-AU" sz="1100" u="sng" dirty="0" smtClean="0"/>
                        <a:t>Cultural knowledge</a:t>
                      </a:r>
                      <a:endParaRPr lang="en-AU" sz="1100" u="sng" dirty="0"/>
                    </a:p>
                  </a:txBody>
                  <a:tcPr marL="75383" marR="75383">
                    <a:solidFill>
                      <a:srgbClr val="FF0000"/>
                    </a:solidFill>
                  </a:tcPr>
                </a:tc>
              </a:tr>
              <a:tr h="370840">
                <a:tc>
                  <a:txBody>
                    <a:bodyPr/>
                    <a:lstStyle/>
                    <a:p>
                      <a:r>
                        <a:rPr lang="en-AU" sz="1100" u="sng" dirty="0" smtClean="0"/>
                        <a:t>Problematic Knowledge</a:t>
                      </a:r>
                      <a:endParaRPr lang="en-AU" sz="1100" u="sng" dirty="0"/>
                    </a:p>
                  </a:txBody>
                  <a:tcPr marL="75383" marR="75383">
                    <a:solidFill>
                      <a:srgbClr val="FFFF00"/>
                    </a:solidFill>
                  </a:tcPr>
                </a:tc>
                <a:tc>
                  <a:txBody>
                    <a:bodyPr/>
                    <a:lstStyle/>
                    <a:p>
                      <a:r>
                        <a:rPr lang="en-AU" sz="1100" u="sng" dirty="0" smtClean="0"/>
                        <a:t>High expectations</a:t>
                      </a:r>
                      <a:endParaRPr lang="en-AU" sz="1100" u="sng" dirty="0"/>
                    </a:p>
                  </a:txBody>
                  <a:tcPr marL="75383" marR="75383">
                    <a:solidFill>
                      <a:srgbClr val="FFC000"/>
                    </a:solidFill>
                  </a:tcPr>
                </a:tc>
                <a:tc>
                  <a:txBody>
                    <a:bodyPr/>
                    <a:lstStyle/>
                    <a:p>
                      <a:r>
                        <a:rPr lang="en-AU" sz="1100" u="sng" dirty="0" smtClean="0"/>
                        <a:t>Knowledge integration</a:t>
                      </a:r>
                      <a:endParaRPr lang="en-AU" sz="1100" u="sng" dirty="0"/>
                    </a:p>
                  </a:txBody>
                  <a:tcPr marL="75383" marR="75383">
                    <a:solidFill>
                      <a:srgbClr val="FF0000"/>
                    </a:solidFill>
                  </a:tcPr>
                </a:tc>
              </a:tr>
              <a:tr h="370840">
                <a:tc>
                  <a:txBody>
                    <a:bodyPr/>
                    <a:lstStyle/>
                    <a:p>
                      <a:r>
                        <a:rPr lang="en-AU" sz="1100" u="sng" dirty="0" smtClean="0"/>
                        <a:t>Higher-order thinking</a:t>
                      </a:r>
                      <a:endParaRPr lang="en-AU" sz="1100" u="sng" dirty="0"/>
                    </a:p>
                  </a:txBody>
                  <a:tcPr marL="75383" marR="75383">
                    <a:solidFill>
                      <a:srgbClr val="FFFF00"/>
                    </a:solidFill>
                  </a:tcPr>
                </a:tc>
                <a:tc>
                  <a:txBody>
                    <a:bodyPr/>
                    <a:lstStyle/>
                    <a:p>
                      <a:r>
                        <a:rPr lang="en-AU" sz="1100" u="sng" dirty="0" smtClean="0"/>
                        <a:t>Social support</a:t>
                      </a:r>
                      <a:endParaRPr lang="en-AU" sz="1100" u="sng" dirty="0"/>
                    </a:p>
                  </a:txBody>
                  <a:tcPr marL="75383" marR="75383">
                    <a:solidFill>
                      <a:srgbClr val="FFC000"/>
                    </a:solidFill>
                  </a:tcPr>
                </a:tc>
                <a:tc>
                  <a:txBody>
                    <a:bodyPr/>
                    <a:lstStyle/>
                    <a:p>
                      <a:r>
                        <a:rPr lang="en-AU" sz="1100" u="sng" dirty="0" smtClean="0"/>
                        <a:t>Inclusivity</a:t>
                      </a:r>
                      <a:endParaRPr lang="en-AU" sz="1100" u="sng" dirty="0"/>
                    </a:p>
                  </a:txBody>
                  <a:tcPr marL="75383" marR="75383">
                    <a:solidFill>
                      <a:srgbClr val="FF0000"/>
                    </a:solidFill>
                  </a:tcPr>
                </a:tc>
              </a:tr>
              <a:tr h="370840">
                <a:tc>
                  <a:txBody>
                    <a:bodyPr/>
                    <a:lstStyle/>
                    <a:p>
                      <a:r>
                        <a:rPr lang="en-AU" sz="1100" u="sng" dirty="0" smtClean="0"/>
                        <a:t>Metalanguage</a:t>
                      </a:r>
                      <a:endParaRPr lang="en-AU" sz="1100" u="sng" dirty="0"/>
                    </a:p>
                  </a:txBody>
                  <a:tcPr marL="75383" marR="75383">
                    <a:solidFill>
                      <a:srgbClr val="FFFF00"/>
                    </a:solidFill>
                  </a:tcPr>
                </a:tc>
                <a:tc>
                  <a:txBody>
                    <a:bodyPr/>
                    <a:lstStyle/>
                    <a:p>
                      <a:r>
                        <a:rPr lang="en-AU" sz="1100" u="sng" dirty="0" smtClean="0"/>
                        <a:t>Students’</a:t>
                      </a:r>
                      <a:r>
                        <a:rPr lang="en-AU" sz="1100" u="sng" baseline="0" dirty="0" smtClean="0"/>
                        <a:t> self-regulation</a:t>
                      </a:r>
                      <a:endParaRPr lang="en-AU" sz="1100" u="sng" dirty="0"/>
                    </a:p>
                  </a:txBody>
                  <a:tcPr marL="75383" marR="75383">
                    <a:solidFill>
                      <a:srgbClr val="FFC000"/>
                    </a:solidFill>
                  </a:tcPr>
                </a:tc>
                <a:tc>
                  <a:txBody>
                    <a:bodyPr/>
                    <a:lstStyle/>
                    <a:p>
                      <a:r>
                        <a:rPr lang="en-AU" sz="1100" u="sng" dirty="0" smtClean="0"/>
                        <a:t>Connectedness</a:t>
                      </a:r>
                      <a:endParaRPr lang="en-AU" sz="1100" u="sng" dirty="0"/>
                    </a:p>
                  </a:txBody>
                  <a:tcPr marL="75383" marR="75383">
                    <a:solidFill>
                      <a:srgbClr val="FF0000"/>
                    </a:solidFill>
                  </a:tcPr>
                </a:tc>
              </a:tr>
              <a:tr h="370840">
                <a:tc>
                  <a:txBody>
                    <a:bodyPr/>
                    <a:lstStyle/>
                    <a:p>
                      <a:r>
                        <a:rPr lang="en-AU" sz="1100" u="sng" dirty="0" smtClean="0"/>
                        <a:t>Substantive communication</a:t>
                      </a:r>
                      <a:endParaRPr lang="en-AU" sz="1100" u="sng" dirty="0"/>
                    </a:p>
                  </a:txBody>
                  <a:tcPr marL="75383" marR="75383">
                    <a:solidFill>
                      <a:srgbClr val="FFFF00"/>
                    </a:solidFill>
                  </a:tcPr>
                </a:tc>
                <a:tc>
                  <a:txBody>
                    <a:bodyPr/>
                    <a:lstStyle/>
                    <a:p>
                      <a:r>
                        <a:rPr lang="en-AU" sz="1100" u="sng" dirty="0" smtClean="0"/>
                        <a:t>Students direction</a:t>
                      </a:r>
                      <a:endParaRPr lang="en-AU" sz="1100" u="sng" dirty="0"/>
                    </a:p>
                  </a:txBody>
                  <a:tcPr marL="75383" marR="75383">
                    <a:solidFill>
                      <a:srgbClr val="FFC000"/>
                    </a:solidFill>
                  </a:tcPr>
                </a:tc>
                <a:tc>
                  <a:txBody>
                    <a:bodyPr/>
                    <a:lstStyle/>
                    <a:p>
                      <a:r>
                        <a:rPr lang="en-AU" sz="1100" u="sng" dirty="0" smtClean="0"/>
                        <a:t>Narrative</a:t>
                      </a:r>
                      <a:endParaRPr lang="en-AU" sz="1100" u="sng" dirty="0"/>
                    </a:p>
                  </a:txBody>
                  <a:tcPr marL="75383" marR="75383">
                    <a:solidFill>
                      <a:srgbClr val="FF0000"/>
                    </a:solidFill>
                  </a:tcPr>
                </a:tc>
              </a:tr>
            </a:tbl>
          </a:graphicData>
        </a:graphic>
      </p:graphicFrame>
      <p:sp>
        <p:nvSpPr>
          <p:cNvPr id="5" name="TextBox 4"/>
          <p:cNvSpPr txBox="1"/>
          <p:nvPr/>
        </p:nvSpPr>
        <p:spPr>
          <a:xfrm>
            <a:off x="963677" y="3429000"/>
            <a:ext cx="7020936" cy="276999"/>
          </a:xfrm>
          <a:prstGeom prst="rect">
            <a:avLst/>
          </a:prstGeom>
          <a:noFill/>
        </p:spPr>
        <p:txBody>
          <a:bodyPr wrap="square" rtlCol="0">
            <a:spAutoFit/>
          </a:bodyPr>
          <a:lstStyle/>
          <a:p>
            <a:pPr algn="ctr"/>
            <a:r>
              <a:rPr lang="en-AU" sz="1200" dirty="0"/>
              <a:t>Table 1:The dimensions and elements of the NSW model of pedagogy (p.9</a:t>
            </a:r>
          </a:p>
        </p:txBody>
      </p:sp>
      <p:sp>
        <p:nvSpPr>
          <p:cNvPr id="8" name="TextBox 7"/>
          <p:cNvSpPr txBox="1"/>
          <p:nvPr/>
        </p:nvSpPr>
        <p:spPr>
          <a:xfrm>
            <a:off x="963677" y="3969072"/>
            <a:ext cx="7388827" cy="1200329"/>
          </a:xfrm>
          <a:prstGeom prst="rect">
            <a:avLst/>
          </a:prstGeom>
          <a:noFill/>
        </p:spPr>
        <p:txBody>
          <a:bodyPr wrap="square" rtlCol="0">
            <a:spAutoFit/>
          </a:bodyPr>
          <a:lstStyle/>
          <a:p>
            <a:r>
              <a:rPr lang="en-AU" dirty="0"/>
              <a:t>My beliefs and future actions, in my view align closely </a:t>
            </a:r>
            <a:r>
              <a:rPr lang="en-AU" dirty="0" smtClean="0"/>
              <a:t>within all of the components of the QTF .Investing in  professional development to increase our knowledge as such we must consider all of  the components within the QTF. </a:t>
            </a:r>
            <a:endParaRPr lang="en-AU" dirty="0"/>
          </a:p>
        </p:txBody>
      </p:sp>
      <p:sp>
        <p:nvSpPr>
          <p:cNvPr id="3" name="TextBox 2"/>
          <p:cNvSpPr txBox="1"/>
          <p:nvPr/>
        </p:nvSpPr>
        <p:spPr>
          <a:xfrm>
            <a:off x="8262492" y="6489408"/>
            <a:ext cx="450060" cy="369332"/>
          </a:xfrm>
          <a:prstGeom prst="rect">
            <a:avLst/>
          </a:prstGeom>
          <a:noFill/>
        </p:spPr>
        <p:txBody>
          <a:bodyPr wrap="square" rtlCol="0">
            <a:spAutoFit/>
          </a:bodyPr>
          <a:lstStyle/>
          <a:p>
            <a:fld id="{6D3F1FDD-0583-444E-AEC2-EA908D4089E7}" type="slidenum">
              <a:rPr lang="en-AU" smtClean="0"/>
              <a:t>25</a:t>
            </a:fld>
            <a:endParaRPr lang="en-AU" dirty="0"/>
          </a:p>
        </p:txBody>
      </p:sp>
    </p:spTree>
    <p:extLst>
      <p:ext uri="{BB962C8B-B14F-4D97-AF65-F5344CB8AC3E}">
        <p14:creationId xmlns:p14="http://schemas.microsoft.com/office/powerpoint/2010/main" val="57570578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Conclusion</a:t>
            </a:r>
            <a:endParaRPr lang="en-AU" dirty="0"/>
          </a:p>
        </p:txBody>
      </p:sp>
      <p:sp>
        <p:nvSpPr>
          <p:cNvPr id="3" name="Content Placeholder 2"/>
          <p:cNvSpPr>
            <a:spLocks noGrp="1"/>
          </p:cNvSpPr>
          <p:nvPr>
            <p:ph idx="1"/>
          </p:nvPr>
        </p:nvSpPr>
        <p:spPr/>
        <p:txBody>
          <a:bodyPr anchor="t"/>
          <a:lstStyle/>
          <a:p>
            <a:pPr marL="0" indent="0">
              <a:buNone/>
            </a:pPr>
            <a:endParaRPr lang="en-AU" dirty="0" smtClean="0"/>
          </a:p>
          <a:p>
            <a:pPr marL="0" indent="0">
              <a:buNone/>
            </a:pPr>
            <a:r>
              <a:rPr lang="en-AU" dirty="0" smtClean="0"/>
              <a:t>In conclusion, I hope that you have enjoyed reading my E-portfolio. I have enjoyed creating this E-Portfolio  I have learnt a lot and as a first year student I feel it has been a valuable learning project.</a:t>
            </a:r>
          </a:p>
          <a:p>
            <a:pPr marL="0" indent="0">
              <a:buNone/>
            </a:pPr>
            <a:r>
              <a:rPr lang="en-AU" dirty="0" smtClean="0"/>
              <a:t>I will recap what I have covered  :</a:t>
            </a:r>
          </a:p>
          <a:p>
            <a:pPr marL="0" indent="0">
              <a:buNone/>
            </a:pPr>
            <a:r>
              <a:rPr lang="en-AU" dirty="0" smtClean="0"/>
              <a:t>I  have briefly told you about myself .</a:t>
            </a:r>
          </a:p>
          <a:p>
            <a:pPr marL="0" indent="0">
              <a:buNone/>
            </a:pPr>
            <a:r>
              <a:rPr lang="en-AU" dirty="0" smtClean="0"/>
              <a:t>My personal philosophy about teaching and learning.</a:t>
            </a:r>
          </a:p>
          <a:p>
            <a:pPr marL="0" indent="0">
              <a:buNone/>
            </a:pPr>
            <a:r>
              <a:rPr lang="en-AU" dirty="0" smtClean="0"/>
              <a:t>My understanding and beliefs about the four sub elements </a:t>
            </a:r>
          </a:p>
          <a:p>
            <a:pPr marL="0" indent="0">
              <a:buNone/>
            </a:pPr>
            <a:r>
              <a:rPr lang="en-AU" dirty="0" smtClean="0"/>
              <a:t>My linking of this understanding </a:t>
            </a:r>
            <a:r>
              <a:rPr lang="en-AU" dirty="0" smtClean="0"/>
              <a:t>to</a:t>
            </a:r>
            <a:r>
              <a:rPr lang="en-AU" dirty="0" smtClean="0"/>
              <a:t> </a:t>
            </a:r>
            <a:r>
              <a:rPr lang="en-AU" dirty="0" smtClean="0"/>
              <a:t>the QTF </a:t>
            </a:r>
          </a:p>
        </p:txBody>
      </p:sp>
      <p:sp>
        <p:nvSpPr>
          <p:cNvPr id="4" name="TextBox 3"/>
          <p:cNvSpPr txBox="1"/>
          <p:nvPr/>
        </p:nvSpPr>
        <p:spPr>
          <a:xfrm>
            <a:off x="8172480" y="6309384"/>
            <a:ext cx="450060" cy="369332"/>
          </a:xfrm>
          <a:prstGeom prst="rect">
            <a:avLst/>
          </a:prstGeom>
          <a:noFill/>
        </p:spPr>
        <p:txBody>
          <a:bodyPr wrap="square" rtlCol="0">
            <a:spAutoFit/>
          </a:bodyPr>
          <a:lstStyle/>
          <a:p>
            <a:fld id="{A5CBA451-A1F8-4F75-A3E8-E2FF1B816A64}" type="slidenum">
              <a:rPr lang="en-AU" smtClean="0"/>
              <a:t>26</a:t>
            </a:fld>
            <a:endParaRPr lang="en-AU" dirty="0"/>
          </a:p>
        </p:txBody>
      </p:sp>
    </p:spTree>
    <p:extLst>
      <p:ext uri="{BB962C8B-B14F-4D97-AF65-F5344CB8AC3E}">
        <p14:creationId xmlns:p14="http://schemas.microsoft.com/office/powerpoint/2010/main" val="375116491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9442" y="188569"/>
            <a:ext cx="7125113" cy="450060"/>
          </a:xfrm>
        </p:spPr>
        <p:txBody>
          <a:bodyPr/>
          <a:lstStyle/>
          <a:p>
            <a:pPr algn="ctr"/>
            <a:r>
              <a:rPr lang="en-AU" sz="2400" dirty="0" smtClean="0"/>
              <a:t>Sources of information </a:t>
            </a:r>
            <a:endParaRPr lang="en-AU" sz="2400" dirty="0"/>
          </a:p>
        </p:txBody>
      </p:sp>
      <p:sp>
        <p:nvSpPr>
          <p:cNvPr id="3" name="Content Placeholder 2"/>
          <p:cNvSpPr>
            <a:spLocks noGrp="1"/>
          </p:cNvSpPr>
          <p:nvPr>
            <p:ph idx="1"/>
          </p:nvPr>
        </p:nvSpPr>
        <p:spPr>
          <a:xfrm>
            <a:off x="1009443" y="728640"/>
            <a:ext cx="7125112" cy="5850779"/>
          </a:xfrm>
        </p:spPr>
        <p:txBody>
          <a:bodyPr anchor="t">
            <a:normAutofit lnSpcReduction="10000"/>
          </a:bodyPr>
          <a:lstStyle/>
          <a:p>
            <a:pPr marL="0" indent="0">
              <a:buNone/>
            </a:pPr>
            <a:endParaRPr lang="en-AU" dirty="0" smtClean="0"/>
          </a:p>
          <a:p>
            <a:pPr marL="0" indent="0">
              <a:buNone/>
            </a:pPr>
            <a:r>
              <a:rPr lang="en-AU" dirty="0" err="1" smtClean="0"/>
              <a:t>Collins,F</a:t>
            </a:r>
            <a:r>
              <a:rPr lang="en-AU" dirty="0" smtClean="0"/>
              <a:t>. (1997-2012).My Educational, work and  personal experiences.</a:t>
            </a:r>
          </a:p>
          <a:p>
            <a:pPr marL="0" indent="0">
              <a:buNone/>
            </a:pPr>
            <a:r>
              <a:rPr lang="en-AU" dirty="0" err="1" smtClean="0"/>
              <a:t>Killen,R</a:t>
            </a:r>
            <a:r>
              <a:rPr lang="en-AU" dirty="0" smtClean="0"/>
              <a:t>.(2009). Effective Teaching Strategies: Lessons from research and practice. Chapter 1 Foundations for quality teaching and learning. P(p 1- 50).Victoria, Australia: </a:t>
            </a:r>
            <a:r>
              <a:rPr lang="en-AU" dirty="0" err="1" smtClean="0"/>
              <a:t>Cengage</a:t>
            </a:r>
            <a:r>
              <a:rPr lang="en-AU" dirty="0" smtClean="0"/>
              <a:t> </a:t>
            </a:r>
            <a:r>
              <a:rPr lang="en-AU" dirty="0"/>
              <a:t>Learning Australia </a:t>
            </a:r>
            <a:endParaRPr lang="en-AU" dirty="0" smtClean="0"/>
          </a:p>
          <a:p>
            <a:pPr marL="0" indent="0">
              <a:buNone/>
            </a:pPr>
            <a:r>
              <a:rPr lang="en-AU" dirty="0" smtClean="0"/>
              <a:t>NSW Institute of Teachers, (2005). Professional Teaching Standards. Sydney, NSW </a:t>
            </a:r>
            <a:r>
              <a:rPr lang="en-AU" dirty="0"/>
              <a:t>Australia. </a:t>
            </a:r>
            <a:endParaRPr lang="en-AU" dirty="0" smtClean="0"/>
          </a:p>
          <a:p>
            <a:pPr marL="0" indent="0">
              <a:buNone/>
            </a:pPr>
            <a:r>
              <a:rPr lang="en-AU" dirty="0" err="1" smtClean="0"/>
              <a:t>Phan,H</a:t>
            </a:r>
            <a:r>
              <a:rPr lang="en-AU" dirty="0" smtClean="0"/>
              <a:t>.( 2012). EDLT115: Module 3- The learner teacher [ Topic notes]. Armidale, Australia: University of New England.</a:t>
            </a:r>
          </a:p>
          <a:p>
            <a:pPr marL="0" indent="0">
              <a:buNone/>
            </a:pPr>
            <a:r>
              <a:rPr lang="en-AU" dirty="0" err="1"/>
              <a:t>Phan,H</a:t>
            </a:r>
            <a:r>
              <a:rPr lang="en-AU" dirty="0" smtClean="0"/>
              <a:t>.( </a:t>
            </a:r>
            <a:r>
              <a:rPr lang="en-AU" dirty="0"/>
              <a:t>2012). EDLT115</a:t>
            </a:r>
            <a:r>
              <a:rPr lang="en-AU" dirty="0" smtClean="0"/>
              <a:t>: Sample E-Portfolio. </a:t>
            </a:r>
            <a:r>
              <a:rPr lang="en-AU" dirty="0"/>
              <a:t>Armidale, Australia: University of New </a:t>
            </a:r>
            <a:r>
              <a:rPr lang="en-AU" dirty="0" smtClean="0"/>
              <a:t>England.</a:t>
            </a:r>
          </a:p>
          <a:p>
            <a:pPr marL="0" indent="0">
              <a:buNone/>
            </a:pPr>
            <a:r>
              <a:rPr lang="en-AU" dirty="0" smtClean="0"/>
              <a:t>Professional Support and Curriculum Directorate.(2003).Quality Teaching in Public Schools. Sydney, NSW: </a:t>
            </a:r>
            <a:r>
              <a:rPr lang="en-AU" dirty="0"/>
              <a:t>Department of Education and Training. Access  at : http://</a:t>
            </a:r>
            <a:r>
              <a:rPr lang="en-AU" dirty="0" smtClean="0"/>
              <a:t>www.curriculumsupport.education.nsw.gov.au/qualityteach/assets/pdf/qt-disc-pap.pdf</a:t>
            </a:r>
          </a:p>
          <a:p>
            <a:pPr marL="0" indent="0">
              <a:buNone/>
            </a:pPr>
            <a:endParaRPr lang="en-AU" dirty="0" smtClean="0"/>
          </a:p>
          <a:p>
            <a:pPr marL="0" indent="0">
              <a:buNone/>
            </a:pPr>
            <a:endParaRPr lang="en-AU" dirty="0"/>
          </a:p>
          <a:p>
            <a:pPr marL="0" indent="0">
              <a:buNone/>
            </a:pPr>
            <a:endParaRPr lang="en-AU" dirty="0" smtClean="0"/>
          </a:p>
          <a:p>
            <a:pPr marL="0" indent="0">
              <a:buNone/>
            </a:pPr>
            <a:endParaRPr lang="en-AU" dirty="0"/>
          </a:p>
        </p:txBody>
      </p:sp>
      <p:sp>
        <p:nvSpPr>
          <p:cNvPr id="4" name="TextBox 3"/>
          <p:cNvSpPr txBox="1"/>
          <p:nvPr/>
        </p:nvSpPr>
        <p:spPr>
          <a:xfrm>
            <a:off x="8352504" y="6309384"/>
            <a:ext cx="450060" cy="369332"/>
          </a:xfrm>
          <a:prstGeom prst="rect">
            <a:avLst/>
          </a:prstGeom>
          <a:noFill/>
        </p:spPr>
        <p:txBody>
          <a:bodyPr wrap="square" rtlCol="0">
            <a:spAutoFit/>
          </a:bodyPr>
          <a:lstStyle/>
          <a:p>
            <a:fld id="{17E2B65D-DDD5-4827-92CE-B9840825078B}" type="slidenum">
              <a:rPr lang="en-AU" smtClean="0"/>
              <a:t>27</a:t>
            </a:fld>
            <a:endParaRPr lang="en-AU" dirty="0"/>
          </a:p>
        </p:txBody>
      </p:sp>
    </p:spTree>
    <p:extLst>
      <p:ext uri="{BB962C8B-B14F-4D97-AF65-F5344CB8AC3E}">
        <p14:creationId xmlns:p14="http://schemas.microsoft.com/office/powerpoint/2010/main" val="25337197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9442" y="98557"/>
            <a:ext cx="7125113" cy="540072"/>
          </a:xfrm>
        </p:spPr>
        <p:txBody>
          <a:bodyPr/>
          <a:lstStyle/>
          <a:p>
            <a:pPr algn="ctr"/>
            <a:r>
              <a:rPr lang="en-AU" sz="2400" dirty="0" smtClean="0"/>
              <a:t>My  Educational Philosophy</a:t>
            </a:r>
            <a:endParaRPr lang="en-AU" sz="2400" dirty="0"/>
          </a:p>
        </p:txBody>
      </p:sp>
      <p:sp>
        <p:nvSpPr>
          <p:cNvPr id="3" name="Content Placeholder 2"/>
          <p:cNvSpPr>
            <a:spLocks noGrp="1"/>
          </p:cNvSpPr>
          <p:nvPr>
            <p:ph idx="1"/>
          </p:nvPr>
        </p:nvSpPr>
        <p:spPr>
          <a:xfrm>
            <a:off x="1009443" y="728641"/>
            <a:ext cx="7125112" cy="5130158"/>
          </a:xfrm>
        </p:spPr>
        <p:txBody>
          <a:bodyPr anchor="t">
            <a:normAutofit fontScale="85000" lnSpcReduction="10000"/>
          </a:bodyPr>
          <a:lstStyle/>
          <a:p>
            <a:pPr marL="0" indent="0">
              <a:buNone/>
            </a:pPr>
            <a:endParaRPr lang="en-AU" dirty="0" smtClean="0"/>
          </a:p>
          <a:p>
            <a:pPr marL="0" indent="0">
              <a:buNone/>
            </a:pPr>
            <a:r>
              <a:rPr lang="en-AU" dirty="0" smtClean="0"/>
              <a:t> As a childcare worker ,a teachers aid and a mother of three children I have particular philosophical beliefs about the significance of quality teaching and  promotion of  children's </a:t>
            </a:r>
            <a:r>
              <a:rPr lang="en-AU" dirty="0" smtClean="0"/>
              <a:t>education, </a:t>
            </a:r>
            <a:r>
              <a:rPr lang="en-AU" dirty="0"/>
              <a:t>p</a:t>
            </a:r>
            <a:r>
              <a:rPr lang="en-AU" dirty="0" smtClean="0"/>
              <a:t>articularly </a:t>
            </a:r>
            <a:r>
              <a:rPr lang="en-AU" dirty="0" smtClean="0"/>
              <a:t>primary school </a:t>
            </a:r>
            <a:r>
              <a:rPr lang="en-AU" dirty="0" smtClean="0"/>
              <a:t>teaching.</a:t>
            </a:r>
          </a:p>
          <a:p>
            <a:pPr marL="0" indent="0">
              <a:buNone/>
            </a:pPr>
            <a:r>
              <a:rPr lang="en-AU" dirty="0" smtClean="0"/>
              <a:t> </a:t>
            </a:r>
            <a:r>
              <a:rPr lang="en-AU" dirty="0" smtClean="0"/>
              <a:t>I have summarised my philosophical beliefs in Table One and Two. </a:t>
            </a:r>
          </a:p>
          <a:p>
            <a:pPr marL="0" indent="0">
              <a:buNone/>
            </a:pPr>
            <a:r>
              <a:rPr lang="en-AU" dirty="0" smtClean="0"/>
              <a:t>Enriching  the lives of children is important and can be achieved through  teachers and their education of children from all walks of life.</a:t>
            </a:r>
          </a:p>
          <a:p>
            <a:pPr marL="0" indent="0">
              <a:buNone/>
            </a:pPr>
            <a:r>
              <a:rPr lang="en-AU" dirty="0" smtClean="0"/>
              <a:t>For this reason I believe  teachers need to create a </a:t>
            </a:r>
            <a:r>
              <a:rPr lang="en-AU" dirty="0"/>
              <a:t>classroom </a:t>
            </a:r>
            <a:r>
              <a:rPr lang="en-AU" dirty="0" smtClean="0"/>
              <a:t>environment  that motivates </a:t>
            </a:r>
            <a:r>
              <a:rPr lang="en-AU" dirty="0"/>
              <a:t>learning </a:t>
            </a:r>
            <a:r>
              <a:rPr lang="en-AU" dirty="0" smtClean="0"/>
              <a:t> and is a place where students are  safe (physically, socially  and culturally </a:t>
            </a:r>
            <a:r>
              <a:rPr lang="en-AU" dirty="0" smtClean="0"/>
              <a:t>)and </a:t>
            </a:r>
            <a:r>
              <a:rPr lang="en-AU" dirty="0" smtClean="0"/>
              <a:t>that will influence their continued educational development.</a:t>
            </a:r>
          </a:p>
          <a:p>
            <a:pPr marL="0" indent="0">
              <a:buNone/>
            </a:pPr>
            <a:r>
              <a:rPr lang="en-AU" dirty="0" smtClean="0"/>
              <a:t> I feel </a:t>
            </a:r>
            <a:r>
              <a:rPr lang="en-AU" dirty="0"/>
              <a:t>teachers </a:t>
            </a:r>
            <a:r>
              <a:rPr lang="en-AU" dirty="0" smtClean="0"/>
              <a:t>should interact </a:t>
            </a:r>
            <a:r>
              <a:rPr lang="en-AU" dirty="0"/>
              <a:t>with </a:t>
            </a:r>
            <a:r>
              <a:rPr lang="en-AU" dirty="0" smtClean="0"/>
              <a:t>their </a:t>
            </a:r>
            <a:r>
              <a:rPr lang="en-AU" dirty="0" smtClean="0"/>
              <a:t>students </a:t>
            </a:r>
            <a:r>
              <a:rPr lang="en-AU" dirty="0"/>
              <a:t>in a respectful </a:t>
            </a:r>
            <a:r>
              <a:rPr lang="en-AU" dirty="0" smtClean="0"/>
              <a:t>manner promoting their self </a:t>
            </a:r>
            <a:r>
              <a:rPr lang="en-AU" dirty="0"/>
              <a:t>esteem and self confidence. </a:t>
            </a:r>
            <a:endParaRPr lang="en-AU" dirty="0" smtClean="0"/>
          </a:p>
          <a:p>
            <a:pPr marL="0" indent="0">
              <a:buNone/>
            </a:pPr>
            <a:r>
              <a:rPr lang="en-AU" dirty="0" smtClean="0"/>
              <a:t>Students need to know the importance of making mistakes, as this is a productive learning tool they can use in their learning endeavours.  Teachers need to create an environment where this can occur free of stigmas and ridicule.</a:t>
            </a:r>
          </a:p>
          <a:p>
            <a:pPr marL="0" indent="0">
              <a:buNone/>
            </a:pPr>
            <a:r>
              <a:rPr lang="en-AU" dirty="0" smtClean="0"/>
              <a:t>Teachers should use </a:t>
            </a:r>
            <a:r>
              <a:rPr lang="en-AU" dirty="0"/>
              <a:t>a variety of </a:t>
            </a:r>
            <a:r>
              <a:rPr lang="en-AU" dirty="0" smtClean="0"/>
              <a:t>strategies within the education process of their students accommodating their </a:t>
            </a:r>
            <a:r>
              <a:rPr lang="en-AU" dirty="0" smtClean="0"/>
              <a:t>students </a:t>
            </a:r>
            <a:r>
              <a:rPr lang="en-AU" dirty="0" smtClean="0"/>
              <a:t>preferred learning methods .</a:t>
            </a:r>
            <a:endParaRPr lang="en-AU" dirty="0"/>
          </a:p>
        </p:txBody>
      </p:sp>
      <p:sp>
        <p:nvSpPr>
          <p:cNvPr id="4" name="TextBox 3"/>
          <p:cNvSpPr txBox="1"/>
          <p:nvPr/>
        </p:nvSpPr>
        <p:spPr>
          <a:xfrm>
            <a:off x="8352504" y="6399396"/>
            <a:ext cx="450060" cy="369332"/>
          </a:xfrm>
          <a:prstGeom prst="rect">
            <a:avLst/>
          </a:prstGeom>
          <a:noFill/>
        </p:spPr>
        <p:txBody>
          <a:bodyPr wrap="square" rtlCol="0">
            <a:spAutoFit/>
          </a:bodyPr>
          <a:lstStyle/>
          <a:p>
            <a:fld id="{14334455-37B8-43CA-92A3-E7304743D7F7}" type="slidenum">
              <a:rPr lang="en-AU" smtClean="0"/>
              <a:t>3</a:t>
            </a:fld>
            <a:endParaRPr lang="en-AU" dirty="0"/>
          </a:p>
        </p:txBody>
      </p:sp>
    </p:spTree>
    <p:extLst>
      <p:ext uri="{BB962C8B-B14F-4D97-AF65-F5344CB8AC3E}">
        <p14:creationId xmlns:p14="http://schemas.microsoft.com/office/powerpoint/2010/main" val="23732162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9442" y="98557"/>
            <a:ext cx="7125113" cy="540072"/>
          </a:xfrm>
        </p:spPr>
        <p:txBody>
          <a:bodyPr/>
          <a:lstStyle/>
          <a:p>
            <a:pPr algn="ctr"/>
            <a:r>
              <a:rPr lang="en-AU" sz="2000" dirty="0"/>
              <a:t>Table 1</a:t>
            </a:r>
            <a:r>
              <a:rPr lang="en-AU" sz="2000" dirty="0" smtClean="0"/>
              <a:t>  </a:t>
            </a:r>
            <a:r>
              <a:rPr lang="en-AU" sz="2000" dirty="0"/>
              <a:t>My philosophical beliefs</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765567514"/>
              </p:ext>
            </p:extLst>
          </p:nvPr>
        </p:nvGraphicFramePr>
        <p:xfrm>
          <a:off x="791496" y="728640"/>
          <a:ext cx="7124700" cy="6035040"/>
        </p:xfrm>
        <a:graphic>
          <a:graphicData uri="http://schemas.openxmlformats.org/drawingml/2006/table">
            <a:tbl>
              <a:tblPr firstRow="1" bandRow="1">
                <a:tableStyleId>{5C22544A-7EE6-4342-B048-85BDC9FD1C3A}</a:tableStyleId>
              </a:tblPr>
              <a:tblGrid>
                <a:gridCol w="2374900"/>
                <a:gridCol w="2374900"/>
                <a:gridCol w="2374900"/>
              </a:tblGrid>
              <a:tr h="542281">
                <a:tc>
                  <a:txBody>
                    <a:bodyPr/>
                    <a:lstStyle/>
                    <a:p>
                      <a:r>
                        <a:rPr lang="en-AU" dirty="0" smtClean="0"/>
                        <a:t>I believe that …</a:t>
                      </a:r>
                    </a:p>
                    <a:p>
                      <a:endParaRPr lang="en-AU" dirty="0"/>
                    </a:p>
                  </a:txBody>
                  <a:tcPr/>
                </a:tc>
                <a:tc>
                  <a:txBody>
                    <a:bodyPr/>
                    <a:lstStyle/>
                    <a:p>
                      <a:r>
                        <a:rPr lang="en-AU" dirty="0" smtClean="0"/>
                        <a:t> Because …</a:t>
                      </a:r>
                    </a:p>
                    <a:p>
                      <a:endParaRPr lang="en-AU" dirty="0"/>
                    </a:p>
                  </a:txBody>
                  <a:tcPr/>
                </a:tc>
                <a:tc>
                  <a:txBody>
                    <a:bodyPr/>
                    <a:lstStyle/>
                    <a:p>
                      <a:r>
                        <a:rPr lang="en-AU" dirty="0" smtClean="0"/>
                        <a:t>Therefore my classroom will…</a:t>
                      </a:r>
                    </a:p>
                    <a:p>
                      <a:endParaRPr lang="en-AU" dirty="0" smtClean="0"/>
                    </a:p>
                    <a:p>
                      <a:endParaRPr lang="en-AU" dirty="0"/>
                    </a:p>
                  </a:txBody>
                  <a:tcPr/>
                </a:tc>
              </a:tr>
              <a:tr h="370840">
                <a:tc>
                  <a:txBody>
                    <a:bodyPr/>
                    <a:lstStyle/>
                    <a:p>
                      <a:r>
                        <a:rPr lang="en-AU" dirty="0" smtClean="0"/>
                        <a:t>Teachers need to establish a learning environment that encourages learning and influences  students </a:t>
                      </a:r>
                      <a:r>
                        <a:rPr lang="en-AU" dirty="0" smtClean="0"/>
                        <a:t>continual </a:t>
                      </a:r>
                      <a:r>
                        <a:rPr lang="en-AU" dirty="0" smtClean="0"/>
                        <a:t>educational development</a:t>
                      </a:r>
                    </a:p>
                    <a:p>
                      <a:endParaRPr lang="en-AU" dirty="0"/>
                    </a:p>
                  </a:txBody>
                  <a:tcPr/>
                </a:tc>
                <a:tc>
                  <a:txBody>
                    <a:bodyPr/>
                    <a:lstStyle/>
                    <a:p>
                      <a:r>
                        <a:rPr lang="en-AU" dirty="0" smtClean="0"/>
                        <a:t>Teachers are responsible</a:t>
                      </a:r>
                      <a:r>
                        <a:rPr lang="en-AU" baseline="0" dirty="0" smtClean="0"/>
                        <a:t> for </a:t>
                      </a:r>
                      <a:r>
                        <a:rPr lang="en-AU" dirty="0" smtClean="0"/>
                        <a:t>guiding their students learning. Creating an environment where students feel comfortable</a:t>
                      </a:r>
                      <a:r>
                        <a:rPr lang="en-AU" baseline="0" dirty="0" smtClean="0"/>
                        <a:t> promotes </a:t>
                      </a:r>
                      <a:r>
                        <a:rPr lang="en-AU" dirty="0" smtClean="0"/>
                        <a:t>their self confidence and skill levels.</a:t>
                      </a:r>
                    </a:p>
                    <a:p>
                      <a:endParaRPr lang="en-AU" dirty="0"/>
                    </a:p>
                  </a:txBody>
                  <a:tcPr/>
                </a:tc>
                <a:tc>
                  <a:txBody>
                    <a:bodyPr/>
                    <a:lstStyle/>
                    <a:p>
                      <a:r>
                        <a:rPr lang="en-AU" baseline="0" dirty="0" smtClean="0"/>
                        <a:t> be an </a:t>
                      </a:r>
                      <a:r>
                        <a:rPr lang="en-AU" dirty="0" smtClean="0"/>
                        <a:t>environment where</a:t>
                      </a:r>
                      <a:r>
                        <a:rPr lang="en-AU" baseline="0" dirty="0" smtClean="0"/>
                        <a:t> </a:t>
                      </a:r>
                      <a:r>
                        <a:rPr lang="en-AU" dirty="0" smtClean="0"/>
                        <a:t>students are  safe physically, emotionally and culturally.</a:t>
                      </a:r>
                      <a:endParaRPr lang="en-AU" dirty="0"/>
                    </a:p>
                  </a:txBody>
                  <a:tcPr/>
                </a:tc>
              </a:tr>
              <a:tr h="370840">
                <a:tc>
                  <a:txBody>
                    <a:bodyPr/>
                    <a:lstStyle/>
                    <a:p>
                      <a:r>
                        <a:rPr lang="en-AU" dirty="0" smtClean="0"/>
                        <a:t>All children need to be treated with respect.</a:t>
                      </a:r>
                    </a:p>
                    <a:p>
                      <a:endParaRPr lang="en-AU" dirty="0"/>
                    </a:p>
                  </a:txBody>
                  <a:tcPr/>
                </a:tc>
                <a:tc>
                  <a:txBody>
                    <a:bodyPr/>
                    <a:lstStyle/>
                    <a:p>
                      <a:r>
                        <a:rPr lang="en-AU" dirty="0" smtClean="0"/>
                        <a:t> </a:t>
                      </a:r>
                      <a:r>
                        <a:rPr lang="en-AU" dirty="0" smtClean="0"/>
                        <a:t>as it affects  </a:t>
                      </a:r>
                      <a:r>
                        <a:rPr lang="en-AU" dirty="0" smtClean="0"/>
                        <a:t>their self esteem and self concepts. </a:t>
                      </a:r>
                    </a:p>
                    <a:p>
                      <a:endParaRPr lang="en-AU" dirty="0"/>
                    </a:p>
                  </a:txBody>
                  <a:tcPr/>
                </a:tc>
                <a:tc>
                  <a:txBody>
                    <a:bodyPr/>
                    <a:lstStyle/>
                    <a:p>
                      <a:r>
                        <a:rPr lang="en-AU" dirty="0" smtClean="0"/>
                        <a:t>I will ensure my interaction with children are positive and I will treat them with respect.</a:t>
                      </a:r>
                    </a:p>
                    <a:p>
                      <a:endParaRPr lang="en-AU" dirty="0"/>
                    </a:p>
                  </a:txBody>
                  <a:tcPr/>
                </a:tc>
              </a:tr>
            </a:tbl>
          </a:graphicData>
        </a:graphic>
      </p:graphicFrame>
      <p:sp>
        <p:nvSpPr>
          <p:cNvPr id="3" name="TextBox 2"/>
          <p:cNvSpPr txBox="1"/>
          <p:nvPr/>
        </p:nvSpPr>
        <p:spPr>
          <a:xfrm>
            <a:off x="8532528" y="6489408"/>
            <a:ext cx="360048" cy="369332"/>
          </a:xfrm>
          <a:prstGeom prst="rect">
            <a:avLst/>
          </a:prstGeom>
          <a:noFill/>
        </p:spPr>
        <p:txBody>
          <a:bodyPr wrap="square" rtlCol="0">
            <a:spAutoFit/>
          </a:bodyPr>
          <a:lstStyle/>
          <a:p>
            <a:fld id="{26BE833B-0CF9-4982-9FB2-A146F3D16EF4}" type="slidenum">
              <a:rPr lang="en-AU" smtClean="0"/>
              <a:t>4</a:t>
            </a:fld>
            <a:endParaRPr lang="en-AU" dirty="0"/>
          </a:p>
        </p:txBody>
      </p:sp>
    </p:spTree>
    <p:extLst>
      <p:ext uri="{BB962C8B-B14F-4D97-AF65-F5344CB8AC3E}">
        <p14:creationId xmlns:p14="http://schemas.microsoft.com/office/powerpoint/2010/main" val="24250053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9442" y="368592"/>
            <a:ext cx="7125113" cy="540071"/>
          </a:xfrm>
        </p:spPr>
        <p:txBody>
          <a:bodyPr/>
          <a:lstStyle/>
          <a:p>
            <a:pPr algn="ctr"/>
            <a:r>
              <a:rPr lang="en-AU" sz="2000" dirty="0"/>
              <a:t>Table 2   My philosophical beliefs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45059987"/>
              </p:ext>
            </p:extLst>
          </p:nvPr>
        </p:nvGraphicFramePr>
        <p:xfrm>
          <a:off x="881508" y="1358724"/>
          <a:ext cx="7124700" cy="5212080"/>
        </p:xfrm>
        <a:graphic>
          <a:graphicData uri="http://schemas.openxmlformats.org/drawingml/2006/table">
            <a:tbl>
              <a:tblPr firstRow="1" bandRow="1">
                <a:tableStyleId>{5C22544A-7EE6-4342-B048-85BDC9FD1C3A}</a:tableStyleId>
              </a:tblPr>
              <a:tblGrid>
                <a:gridCol w="2374900"/>
                <a:gridCol w="2374900"/>
                <a:gridCol w="2374900"/>
              </a:tblGrid>
              <a:tr h="370840">
                <a:tc>
                  <a:txBody>
                    <a:bodyPr/>
                    <a:lstStyle/>
                    <a:p>
                      <a:r>
                        <a:rPr lang="en-AU" dirty="0" smtClean="0"/>
                        <a:t>I believe that …</a:t>
                      </a:r>
                    </a:p>
                  </a:txBody>
                  <a:tcPr/>
                </a:tc>
                <a:tc>
                  <a:txBody>
                    <a:bodyPr/>
                    <a:lstStyle/>
                    <a:p>
                      <a:r>
                        <a:rPr lang="en-AU" dirty="0" smtClean="0"/>
                        <a:t>Because …</a:t>
                      </a:r>
                    </a:p>
                  </a:txBody>
                  <a:tcPr/>
                </a:tc>
                <a:tc>
                  <a:txBody>
                    <a:bodyPr/>
                    <a:lstStyle/>
                    <a:p>
                      <a:r>
                        <a:rPr lang="en-AU" dirty="0" smtClean="0"/>
                        <a:t>Therefore my classroom will…</a:t>
                      </a:r>
                    </a:p>
                  </a:txBody>
                  <a:tcPr/>
                </a:tc>
              </a:tr>
              <a:tr h="370840">
                <a:tc>
                  <a:txBody>
                    <a:bodyPr/>
                    <a:lstStyle/>
                    <a:p>
                      <a:r>
                        <a:rPr lang="en-AU" dirty="0" smtClean="0"/>
                        <a:t>It is O.K for children to make mistakes</a:t>
                      </a:r>
                    </a:p>
                    <a:p>
                      <a:endParaRPr lang="en-AU" dirty="0"/>
                    </a:p>
                  </a:txBody>
                  <a:tcPr/>
                </a:tc>
                <a:tc>
                  <a:txBody>
                    <a:bodyPr/>
                    <a:lstStyle/>
                    <a:p>
                      <a:r>
                        <a:rPr lang="en-AU" dirty="0" smtClean="0"/>
                        <a:t>this is how students learn.</a:t>
                      </a:r>
                    </a:p>
                    <a:p>
                      <a:endParaRPr lang="en-AU" dirty="0"/>
                    </a:p>
                  </a:txBody>
                  <a:tcPr/>
                </a:tc>
                <a:tc>
                  <a:txBody>
                    <a:bodyPr/>
                    <a:lstStyle/>
                    <a:p>
                      <a:r>
                        <a:rPr lang="en-AU" dirty="0" smtClean="0"/>
                        <a:t>have a culture where there is no fear in making mistake as this will be an acceptable  part of learning.</a:t>
                      </a:r>
                    </a:p>
                    <a:p>
                      <a:endParaRPr lang="en-AU" dirty="0"/>
                    </a:p>
                  </a:txBody>
                  <a:tcPr/>
                </a:tc>
              </a:tr>
              <a:tr h="370840">
                <a:tc>
                  <a:txBody>
                    <a:bodyPr/>
                    <a:lstStyle/>
                    <a:p>
                      <a:r>
                        <a:rPr lang="en-AU" dirty="0" smtClean="0"/>
                        <a:t>Teachers must implement a variety of teaching strategies.</a:t>
                      </a:r>
                    </a:p>
                    <a:p>
                      <a:endParaRPr lang="en-AU" dirty="0"/>
                    </a:p>
                  </a:txBody>
                  <a:tcPr/>
                </a:tc>
                <a:tc>
                  <a:txBody>
                    <a:bodyPr/>
                    <a:lstStyle/>
                    <a:p>
                      <a:r>
                        <a:rPr lang="en-AU" dirty="0" smtClean="0"/>
                        <a:t>Students are</a:t>
                      </a:r>
                    </a:p>
                    <a:p>
                      <a:r>
                        <a:rPr lang="en-AU" dirty="0" smtClean="0"/>
                        <a:t>Individuals who have their own preferred  learning styles.</a:t>
                      </a:r>
                    </a:p>
                    <a:p>
                      <a:endParaRPr lang="en-AU" dirty="0"/>
                    </a:p>
                  </a:txBody>
                  <a:tcPr/>
                </a:tc>
                <a:tc>
                  <a:txBody>
                    <a:bodyPr/>
                    <a:lstStyle/>
                    <a:p>
                      <a:r>
                        <a:rPr lang="en-AU" dirty="0" smtClean="0"/>
                        <a:t>motivate and enhance students learning using various teaching  strategies  complementing my students learning styles .</a:t>
                      </a:r>
                    </a:p>
                    <a:p>
                      <a:endParaRPr lang="en-AU" dirty="0"/>
                    </a:p>
                  </a:txBody>
                  <a:tcPr/>
                </a:tc>
              </a:tr>
            </a:tbl>
          </a:graphicData>
        </a:graphic>
      </p:graphicFrame>
      <p:sp>
        <p:nvSpPr>
          <p:cNvPr id="3" name="TextBox 2"/>
          <p:cNvSpPr txBox="1"/>
          <p:nvPr/>
        </p:nvSpPr>
        <p:spPr>
          <a:xfrm>
            <a:off x="8442516" y="6399396"/>
            <a:ext cx="360048" cy="369332"/>
          </a:xfrm>
          <a:prstGeom prst="rect">
            <a:avLst/>
          </a:prstGeom>
          <a:noFill/>
        </p:spPr>
        <p:txBody>
          <a:bodyPr wrap="square" rtlCol="0">
            <a:spAutoFit/>
          </a:bodyPr>
          <a:lstStyle/>
          <a:p>
            <a:fld id="{0859BD55-56C0-4672-9F59-A2E0F3F2793B}" type="slidenum">
              <a:rPr lang="en-AU" smtClean="0"/>
              <a:t>5</a:t>
            </a:fld>
            <a:endParaRPr lang="en-AU" dirty="0"/>
          </a:p>
        </p:txBody>
      </p:sp>
    </p:spTree>
    <p:extLst>
      <p:ext uri="{BB962C8B-B14F-4D97-AF65-F5344CB8AC3E}">
        <p14:creationId xmlns:p14="http://schemas.microsoft.com/office/powerpoint/2010/main" val="32716712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sz="2400" dirty="0"/>
              <a:t> </a:t>
            </a:r>
            <a:r>
              <a:rPr lang="en-AU" sz="2400" dirty="0" smtClean="0"/>
              <a:t>Examination of Elements.</a:t>
            </a:r>
            <a:endParaRPr lang="en-AU" sz="2400" dirty="0"/>
          </a:p>
        </p:txBody>
      </p:sp>
      <p:sp>
        <p:nvSpPr>
          <p:cNvPr id="3" name="Content Placeholder 2"/>
          <p:cNvSpPr>
            <a:spLocks noGrp="1"/>
          </p:cNvSpPr>
          <p:nvPr>
            <p:ph idx="1"/>
          </p:nvPr>
        </p:nvSpPr>
        <p:spPr/>
        <p:txBody>
          <a:bodyPr anchor="t"/>
          <a:lstStyle/>
          <a:p>
            <a:pPr marL="0" indent="0">
              <a:buNone/>
            </a:pPr>
            <a:r>
              <a:rPr lang="en-AU" dirty="0" smtClean="0"/>
              <a:t>There are </a:t>
            </a:r>
            <a:r>
              <a:rPr lang="en-AU" dirty="0"/>
              <a:t>S</a:t>
            </a:r>
            <a:r>
              <a:rPr lang="en-AU" dirty="0" smtClean="0"/>
              <a:t>even Elements but within this assignment I will be focusing on the following element and there Sub- </a:t>
            </a:r>
            <a:r>
              <a:rPr lang="en-AU" dirty="0"/>
              <a:t>E</a:t>
            </a:r>
            <a:r>
              <a:rPr lang="en-AU" dirty="0" smtClean="0"/>
              <a:t>lements 2(2.1.4), 4(4.1.5),6(6.1.1 and 6.1.2).</a:t>
            </a:r>
          </a:p>
          <a:p>
            <a:pPr marL="0" indent="0">
              <a:buNone/>
            </a:pPr>
            <a:r>
              <a:rPr lang="en-AU" dirty="0" smtClean="0"/>
              <a:t>I have </a:t>
            </a:r>
            <a:r>
              <a:rPr lang="en-AU" dirty="0" smtClean="0"/>
              <a:t>placed </a:t>
            </a:r>
            <a:r>
              <a:rPr lang="en-AU" dirty="0" smtClean="0"/>
              <a:t>all Seven </a:t>
            </a:r>
            <a:r>
              <a:rPr lang="en-AU" dirty="0"/>
              <a:t>E</a:t>
            </a:r>
            <a:r>
              <a:rPr lang="en-AU" dirty="0" smtClean="0"/>
              <a:t>lements in table 3 and the Four Sub-Elements that I will be focusing on for this assignment in Table 4 for you </a:t>
            </a:r>
            <a:r>
              <a:rPr lang="en-AU" dirty="0" smtClean="0"/>
              <a:t>to note</a:t>
            </a:r>
            <a:r>
              <a:rPr lang="en-AU" dirty="0" smtClean="0"/>
              <a:t>.</a:t>
            </a:r>
            <a:endParaRPr lang="en-AU" dirty="0" smtClean="0"/>
          </a:p>
          <a:p>
            <a:pPr marL="0" indent="0">
              <a:buNone/>
            </a:pPr>
            <a:r>
              <a:rPr lang="en-AU" dirty="0" smtClean="0"/>
              <a:t>Discussing </a:t>
            </a:r>
            <a:r>
              <a:rPr lang="en-AU" dirty="0" smtClean="0"/>
              <a:t>my understanding of the four  Sub-Elements by relating them to my own prior experience and learning </a:t>
            </a:r>
            <a:r>
              <a:rPr lang="en-AU" dirty="0"/>
              <a:t>u</a:t>
            </a:r>
            <a:r>
              <a:rPr lang="en-AU" dirty="0" smtClean="0"/>
              <a:t>nder the heading of  ‘Evidence of my reflection’’ and </a:t>
            </a:r>
            <a:r>
              <a:rPr lang="en-AU" dirty="0" smtClean="0"/>
              <a:t>linking </a:t>
            </a:r>
            <a:r>
              <a:rPr lang="en-AU" dirty="0" smtClean="0"/>
              <a:t>my understanding of the Sub-Elements to the Quality Teaching Frame Work ( QTF) and </a:t>
            </a:r>
            <a:r>
              <a:rPr lang="en-AU" dirty="0" smtClean="0"/>
              <a:t>discussing </a:t>
            </a:r>
            <a:r>
              <a:rPr lang="en-AU" dirty="0" smtClean="0"/>
              <a:t>what this would mean for my future learning and teaching under the heading ‘Linking to the Quality Teaching Frame </a:t>
            </a:r>
            <a:r>
              <a:rPr lang="en-AU" dirty="0"/>
              <a:t>Work’. for each of  the Sub-Elements</a:t>
            </a:r>
          </a:p>
        </p:txBody>
      </p:sp>
      <p:sp>
        <p:nvSpPr>
          <p:cNvPr id="4" name="TextBox 3"/>
          <p:cNvSpPr txBox="1"/>
          <p:nvPr/>
        </p:nvSpPr>
        <p:spPr>
          <a:xfrm>
            <a:off x="8442516" y="6489408"/>
            <a:ext cx="360048" cy="369332"/>
          </a:xfrm>
          <a:prstGeom prst="rect">
            <a:avLst/>
          </a:prstGeom>
          <a:noFill/>
        </p:spPr>
        <p:txBody>
          <a:bodyPr wrap="square" rtlCol="0">
            <a:spAutoFit/>
          </a:bodyPr>
          <a:lstStyle/>
          <a:p>
            <a:fld id="{7F0CCDE8-175D-44CC-A903-558AEC7F5AE8}" type="slidenum">
              <a:rPr lang="en-AU" smtClean="0"/>
              <a:t>6</a:t>
            </a:fld>
            <a:endParaRPr lang="en-AU" dirty="0"/>
          </a:p>
        </p:txBody>
      </p:sp>
    </p:spTree>
    <p:extLst>
      <p:ext uri="{BB962C8B-B14F-4D97-AF65-F5344CB8AC3E}">
        <p14:creationId xmlns:p14="http://schemas.microsoft.com/office/powerpoint/2010/main" val="11585192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9442" y="675725"/>
            <a:ext cx="7125113" cy="502975"/>
          </a:xfrm>
        </p:spPr>
        <p:txBody>
          <a:bodyPr/>
          <a:lstStyle/>
          <a:p>
            <a:pPr algn="ctr"/>
            <a:r>
              <a:rPr lang="en-AU" sz="2400" dirty="0" smtClean="0"/>
              <a:t>Table 3 Seven Elements</a:t>
            </a:r>
            <a:endParaRPr lang="en-AU" sz="24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642448466"/>
              </p:ext>
            </p:extLst>
          </p:nvPr>
        </p:nvGraphicFramePr>
        <p:xfrm>
          <a:off x="971520" y="1628760"/>
          <a:ext cx="7124700" cy="4318000"/>
        </p:xfrm>
        <a:graphic>
          <a:graphicData uri="http://schemas.openxmlformats.org/drawingml/2006/table">
            <a:tbl>
              <a:tblPr firstRow="1" bandRow="1">
                <a:tableStyleId>{5C22544A-7EE6-4342-B048-85BDC9FD1C3A}</a:tableStyleId>
              </a:tblPr>
              <a:tblGrid>
                <a:gridCol w="1267385"/>
                <a:gridCol w="5857315"/>
              </a:tblGrid>
              <a:tr h="370840">
                <a:tc>
                  <a:txBody>
                    <a:bodyPr/>
                    <a:lstStyle/>
                    <a:p>
                      <a:r>
                        <a:rPr lang="en-AU" dirty="0" smtClean="0"/>
                        <a:t>Elements</a:t>
                      </a:r>
                      <a:endParaRPr lang="en-AU" dirty="0"/>
                    </a:p>
                  </a:txBody>
                  <a:tcPr>
                    <a:lnR w="12700" cap="flat" cmpd="sng" algn="ctr">
                      <a:solidFill>
                        <a:schemeClr val="tx1"/>
                      </a:solidFill>
                      <a:prstDash val="solid"/>
                      <a:round/>
                      <a:headEnd type="none" w="med" len="med"/>
                      <a:tailEnd type="none" w="med" len="med"/>
                    </a:lnR>
                  </a:tcPr>
                </a:tc>
                <a:tc>
                  <a:txBody>
                    <a:bodyPr/>
                    <a:lstStyle/>
                    <a:p>
                      <a:pPr algn="ctr"/>
                      <a:r>
                        <a:rPr lang="en-AU" dirty="0" smtClean="0"/>
                        <a:t> Descriptions</a:t>
                      </a:r>
                      <a:endParaRPr lang="en-AU" dirty="0"/>
                    </a:p>
                  </a:txBody>
                  <a:tcPr>
                    <a:lnL w="12700" cap="flat" cmpd="sng" algn="ctr">
                      <a:solidFill>
                        <a:schemeClr val="tx1"/>
                      </a:solidFill>
                      <a:prstDash val="solid"/>
                      <a:round/>
                      <a:headEnd type="none" w="med" len="med"/>
                      <a:tailEnd type="none" w="med" len="med"/>
                    </a:lnL>
                  </a:tcPr>
                </a:tc>
              </a:tr>
              <a:tr h="370840">
                <a:tc>
                  <a:txBody>
                    <a:bodyPr/>
                    <a:lstStyle/>
                    <a:p>
                      <a:r>
                        <a:rPr lang="en-AU" dirty="0" smtClean="0"/>
                        <a:t>1</a:t>
                      </a:r>
                      <a:endParaRPr lang="en-AU" dirty="0"/>
                    </a:p>
                  </a:txBody>
                  <a:tcPr>
                    <a:lnR w="12700" cap="flat" cmpd="sng" algn="ctr">
                      <a:solidFill>
                        <a:schemeClr val="tx1"/>
                      </a:solidFill>
                      <a:prstDash val="solid"/>
                      <a:round/>
                      <a:headEnd type="none" w="med" len="med"/>
                      <a:tailEnd type="none" w="med" len="med"/>
                    </a:lnR>
                  </a:tcPr>
                </a:tc>
                <a:tc>
                  <a:txBody>
                    <a:bodyPr/>
                    <a:lstStyle/>
                    <a:p>
                      <a:r>
                        <a:rPr lang="en-AU" dirty="0" smtClean="0"/>
                        <a:t> Teachers know their subject/content and how to teach that content to their students.</a:t>
                      </a:r>
                      <a:endParaRPr lang="en-AU" dirty="0"/>
                    </a:p>
                  </a:txBody>
                  <a:tcPr>
                    <a:lnL w="12700" cap="flat" cmpd="sng" algn="ctr">
                      <a:solidFill>
                        <a:schemeClr val="tx1"/>
                      </a:solidFill>
                      <a:prstDash val="solid"/>
                      <a:round/>
                      <a:headEnd type="none" w="med" len="med"/>
                      <a:tailEnd type="none" w="med" len="med"/>
                    </a:lnL>
                  </a:tcPr>
                </a:tc>
              </a:tr>
              <a:tr h="370840">
                <a:tc>
                  <a:txBody>
                    <a:bodyPr/>
                    <a:lstStyle/>
                    <a:p>
                      <a:r>
                        <a:rPr lang="en-AU" dirty="0" smtClean="0"/>
                        <a:t>2</a:t>
                      </a:r>
                      <a:endParaRPr lang="en-AU" dirty="0"/>
                    </a:p>
                  </a:txBody>
                  <a:tcPr>
                    <a:lnR w="12700" cap="flat" cmpd="sng" algn="ctr">
                      <a:solidFill>
                        <a:schemeClr val="tx1"/>
                      </a:solidFill>
                      <a:prstDash val="solid"/>
                      <a:round/>
                      <a:headEnd type="none" w="med" len="med"/>
                      <a:tailEnd type="none" w="med" len="med"/>
                    </a:lnR>
                  </a:tcPr>
                </a:tc>
                <a:tc>
                  <a:txBody>
                    <a:bodyPr/>
                    <a:lstStyle/>
                    <a:p>
                      <a:r>
                        <a:rPr lang="en-AU" dirty="0" smtClean="0"/>
                        <a:t>Teachers know their students and how students learn.</a:t>
                      </a:r>
                      <a:endParaRPr lang="en-AU" dirty="0"/>
                    </a:p>
                  </a:txBody>
                  <a:tcPr>
                    <a:lnL w="12700" cap="flat" cmpd="sng" algn="ctr">
                      <a:solidFill>
                        <a:schemeClr val="tx1"/>
                      </a:solidFill>
                      <a:prstDash val="solid"/>
                      <a:round/>
                      <a:headEnd type="none" w="med" len="med"/>
                      <a:tailEnd type="none" w="med" len="med"/>
                    </a:lnL>
                  </a:tcPr>
                </a:tc>
              </a:tr>
              <a:tr h="370840">
                <a:tc>
                  <a:txBody>
                    <a:bodyPr/>
                    <a:lstStyle/>
                    <a:p>
                      <a:r>
                        <a:rPr lang="en-AU" dirty="0" smtClean="0"/>
                        <a:t>3</a:t>
                      </a:r>
                      <a:endParaRPr lang="en-AU" dirty="0"/>
                    </a:p>
                  </a:txBody>
                  <a:tcPr>
                    <a:lnR w="12700" cap="flat" cmpd="sng" algn="ctr">
                      <a:solidFill>
                        <a:schemeClr val="tx1"/>
                      </a:solidFill>
                      <a:prstDash val="solid"/>
                      <a:round/>
                      <a:headEnd type="none" w="med" len="med"/>
                      <a:tailEnd type="none" w="med" len="med"/>
                    </a:lnR>
                  </a:tcPr>
                </a:tc>
                <a:tc>
                  <a:txBody>
                    <a:bodyPr/>
                    <a:lstStyle/>
                    <a:p>
                      <a:r>
                        <a:rPr lang="en-AU" dirty="0" smtClean="0"/>
                        <a:t>Teachers plan, assess and report for effective learning.</a:t>
                      </a:r>
                      <a:endParaRPr lang="en-AU" dirty="0"/>
                    </a:p>
                  </a:txBody>
                  <a:tcPr>
                    <a:lnL w="12700" cap="flat" cmpd="sng" algn="ctr">
                      <a:solidFill>
                        <a:schemeClr val="tx1"/>
                      </a:solidFill>
                      <a:prstDash val="solid"/>
                      <a:round/>
                      <a:headEnd type="none" w="med" len="med"/>
                      <a:tailEnd type="none" w="med" len="med"/>
                    </a:lnL>
                  </a:tcPr>
                </a:tc>
              </a:tr>
              <a:tr h="370840">
                <a:tc>
                  <a:txBody>
                    <a:bodyPr/>
                    <a:lstStyle/>
                    <a:p>
                      <a:r>
                        <a:rPr lang="en-AU" dirty="0" smtClean="0"/>
                        <a:t>4</a:t>
                      </a:r>
                      <a:endParaRPr lang="en-AU" dirty="0"/>
                    </a:p>
                  </a:txBody>
                  <a:tcPr>
                    <a:lnR w="12700" cap="flat" cmpd="sng" algn="ctr">
                      <a:solidFill>
                        <a:schemeClr val="tx1"/>
                      </a:solidFill>
                      <a:prstDash val="solid"/>
                      <a:round/>
                      <a:headEnd type="none" w="med" len="med"/>
                      <a:tailEnd type="none" w="med" len="med"/>
                    </a:lnR>
                  </a:tcPr>
                </a:tc>
                <a:tc>
                  <a:txBody>
                    <a:bodyPr/>
                    <a:lstStyle/>
                    <a:p>
                      <a:r>
                        <a:rPr lang="en-AU" dirty="0" smtClean="0"/>
                        <a:t>Teachers</a:t>
                      </a:r>
                      <a:r>
                        <a:rPr lang="en-AU" baseline="0" dirty="0" smtClean="0"/>
                        <a:t> communicate effectively with their students.</a:t>
                      </a:r>
                      <a:endParaRPr lang="en-AU" dirty="0"/>
                    </a:p>
                  </a:txBody>
                  <a:tcPr>
                    <a:lnL w="12700" cap="flat" cmpd="sng" algn="ctr">
                      <a:solidFill>
                        <a:schemeClr val="tx1"/>
                      </a:solidFill>
                      <a:prstDash val="solid"/>
                      <a:round/>
                      <a:headEnd type="none" w="med" len="med"/>
                      <a:tailEnd type="none" w="med" len="med"/>
                    </a:lnL>
                  </a:tcPr>
                </a:tc>
              </a:tr>
              <a:tr h="370840">
                <a:tc>
                  <a:txBody>
                    <a:bodyPr/>
                    <a:lstStyle/>
                    <a:p>
                      <a:r>
                        <a:rPr lang="en-AU" dirty="0" smtClean="0"/>
                        <a:t>5</a:t>
                      </a:r>
                      <a:endParaRPr lang="en-AU" dirty="0"/>
                    </a:p>
                  </a:txBody>
                  <a:tcPr>
                    <a:lnR w="12700" cap="flat" cmpd="sng" algn="ctr">
                      <a:solidFill>
                        <a:schemeClr val="tx1"/>
                      </a:solidFill>
                      <a:prstDash val="solid"/>
                      <a:round/>
                      <a:headEnd type="none" w="med" len="med"/>
                      <a:tailEnd type="none" w="med" len="med"/>
                    </a:lnR>
                  </a:tcPr>
                </a:tc>
                <a:tc>
                  <a:txBody>
                    <a:bodyPr/>
                    <a:lstStyle/>
                    <a:p>
                      <a:r>
                        <a:rPr lang="en-AU" dirty="0" smtClean="0"/>
                        <a:t>Teachers create and maintain safe and challenging learning environments through the use of classroom management skills.</a:t>
                      </a:r>
                      <a:endParaRPr lang="en-AU" dirty="0"/>
                    </a:p>
                  </a:txBody>
                  <a:tcPr>
                    <a:lnL w="12700" cap="flat" cmpd="sng" algn="ctr">
                      <a:solidFill>
                        <a:schemeClr val="tx1"/>
                      </a:solidFill>
                      <a:prstDash val="solid"/>
                      <a:round/>
                      <a:headEnd type="none" w="med" len="med"/>
                      <a:tailEnd type="none" w="med" len="med"/>
                    </a:lnL>
                  </a:tcPr>
                </a:tc>
              </a:tr>
              <a:tr h="370840">
                <a:tc>
                  <a:txBody>
                    <a:bodyPr/>
                    <a:lstStyle/>
                    <a:p>
                      <a:r>
                        <a:rPr lang="en-AU" dirty="0" smtClean="0"/>
                        <a:t>6</a:t>
                      </a:r>
                      <a:endParaRPr lang="en-AU" dirty="0"/>
                    </a:p>
                  </a:txBody>
                  <a:tcPr>
                    <a:lnR w="12700" cap="flat" cmpd="sng" algn="ctr">
                      <a:solidFill>
                        <a:schemeClr val="tx1"/>
                      </a:solidFill>
                      <a:prstDash val="solid"/>
                      <a:round/>
                      <a:headEnd type="none" w="med" len="med"/>
                      <a:tailEnd type="none" w="med" len="med"/>
                    </a:lnR>
                  </a:tcPr>
                </a:tc>
                <a:tc>
                  <a:txBody>
                    <a:bodyPr/>
                    <a:lstStyle/>
                    <a:p>
                      <a:r>
                        <a:rPr lang="en-AU" dirty="0" smtClean="0"/>
                        <a:t>Teachers continually improve their professional knowledge and practice.</a:t>
                      </a:r>
                      <a:endParaRPr lang="en-AU" dirty="0"/>
                    </a:p>
                  </a:txBody>
                  <a:tcPr>
                    <a:lnL w="12700" cap="flat" cmpd="sng" algn="ctr">
                      <a:solidFill>
                        <a:schemeClr val="tx1"/>
                      </a:solidFill>
                      <a:prstDash val="solid"/>
                      <a:round/>
                      <a:headEnd type="none" w="med" len="med"/>
                      <a:tailEnd type="none" w="med" len="med"/>
                    </a:lnL>
                  </a:tcPr>
                </a:tc>
              </a:tr>
              <a:tr h="370840">
                <a:tc>
                  <a:txBody>
                    <a:bodyPr/>
                    <a:lstStyle/>
                    <a:p>
                      <a:r>
                        <a:rPr lang="en-AU" dirty="0" smtClean="0"/>
                        <a:t>7</a:t>
                      </a:r>
                      <a:endParaRPr lang="en-AU" dirty="0"/>
                    </a:p>
                  </a:txBody>
                  <a:tcPr>
                    <a:lnR w="12700" cap="flat" cmpd="sng" algn="ctr">
                      <a:solidFill>
                        <a:schemeClr val="tx1"/>
                      </a:solidFill>
                      <a:prstDash val="solid"/>
                      <a:round/>
                      <a:headEnd type="none" w="med" len="med"/>
                      <a:tailEnd type="none" w="med" len="med"/>
                    </a:lnR>
                  </a:tcPr>
                </a:tc>
                <a:tc>
                  <a:txBody>
                    <a:bodyPr/>
                    <a:lstStyle/>
                    <a:p>
                      <a:r>
                        <a:rPr lang="en-AU" dirty="0" smtClean="0"/>
                        <a:t>Teachers actively </a:t>
                      </a:r>
                      <a:r>
                        <a:rPr lang="en-AU" dirty="0" smtClean="0"/>
                        <a:t>engage </a:t>
                      </a:r>
                      <a:r>
                        <a:rPr lang="en-AU" dirty="0" smtClean="0"/>
                        <a:t>members of their </a:t>
                      </a:r>
                      <a:r>
                        <a:rPr lang="en-AU" dirty="0" smtClean="0"/>
                        <a:t>profession </a:t>
                      </a:r>
                      <a:r>
                        <a:rPr lang="en-AU" dirty="0" smtClean="0"/>
                        <a:t>and the wider community.</a:t>
                      </a:r>
                      <a:endParaRPr lang="en-AU" dirty="0"/>
                    </a:p>
                  </a:txBody>
                  <a:tcPr>
                    <a:lnL w="12700" cap="flat" cmpd="sng" algn="ctr">
                      <a:solidFill>
                        <a:schemeClr val="tx1"/>
                      </a:solidFill>
                      <a:prstDash val="solid"/>
                      <a:round/>
                      <a:headEnd type="none" w="med" len="med"/>
                      <a:tailEnd type="none" w="med" len="med"/>
                    </a:lnL>
                  </a:tcPr>
                </a:tc>
              </a:tr>
            </a:tbl>
          </a:graphicData>
        </a:graphic>
      </p:graphicFrame>
      <p:sp>
        <p:nvSpPr>
          <p:cNvPr id="3" name="TextBox 2"/>
          <p:cNvSpPr txBox="1"/>
          <p:nvPr/>
        </p:nvSpPr>
        <p:spPr>
          <a:xfrm>
            <a:off x="8532528" y="6489408"/>
            <a:ext cx="270036" cy="369332"/>
          </a:xfrm>
          <a:prstGeom prst="rect">
            <a:avLst/>
          </a:prstGeom>
          <a:noFill/>
        </p:spPr>
        <p:txBody>
          <a:bodyPr wrap="square" rtlCol="0">
            <a:spAutoFit/>
          </a:bodyPr>
          <a:lstStyle/>
          <a:p>
            <a:fld id="{01F5ECD4-48B4-4295-A920-07F9A9D2B226}" type="slidenum">
              <a:rPr lang="en-AU" smtClean="0"/>
              <a:t>7</a:t>
            </a:fld>
            <a:endParaRPr lang="en-AU" dirty="0"/>
          </a:p>
        </p:txBody>
      </p:sp>
    </p:spTree>
    <p:extLst>
      <p:ext uri="{BB962C8B-B14F-4D97-AF65-F5344CB8AC3E}">
        <p14:creationId xmlns:p14="http://schemas.microsoft.com/office/powerpoint/2010/main" val="25785052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520" y="278580"/>
            <a:ext cx="7125113" cy="540072"/>
          </a:xfrm>
        </p:spPr>
        <p:txBody>
          <a:bodyPr/>
          <a:lstStyle/>
          <a:p>
            <a:pPr algn="ctr"/>
            <a:r>
              <a:rPr lang="en-AU" sz="2400" dirty="0" smtClean="0"/>
              <a:t> Table 4 Specific sub- elements</a:t>
            </a:r>
            <a:endParaRPr lang="en-AU" sz="24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642981085"/>
              </p:ext>
            </p:extLst>
          </p:nvPr>
        </p:nvGraphicFramePr>
        <p:xfrm>
          <a:off x="1061532" y="998676"/>
          <a:ext cx="7290972" cy="5660712"/>
        </p:xfrm>
        <a:graphic>
          <a:graphicData uri="http://schemas.openxmlformats.org/drawingml/2006/table">
            <a:tbl>
              <a:tblPr firstRow="1" bandRow="1">
                <a:tableStyleId>{5C22544A-7EE6-4342-B048-85BDC9FD1C3A}</a:tableStyleId>
              </a:tblPr>
              <a:tblGrid>
                <a:gridCol w="2573415"/>
                <a:gridCol w="716547"/>
                <a:gridCol w="4001010"/>
              </a:tblGrid>
              <a:tr h="404337">
                <a:tc>
                  <a:txBody>
                    <a:bodyPr/>
                    <a:lstStyle/>
                    <a:p>
                      <a:r>
                        <a:rPr lang="en-AU" dirty="0" smtClean="0"/>
                        <a:t>Aspect</a:t>
                      </a:r>
                      <a:endParaRPr lang="en-AU" dirty="0"/>
                    </a:p>
                  </a:txBody>
                  <a:tcPr/>
                </a:tc>
                <a:tc>
                  <a:txBody>
                    <a:bodyPr/>
                    <a:lstStyle/>
                    <a:p>
                      <a:endParaRPr lang="en-AU" dirty="0"/>
                    </a:p>
                  </a:txBody>
                  <a:tcPr/>
                </a:tc>
                <a:tc>
                  <a:txBody>
                    <a:bodyPr/>
                    <a:lstStyle/>
                    <a:p>
                      <a:r>
                        <a:rPr lang="en-AU" dirty="0" smtClean="0"/>
                        <a:t> Key stage: Graduate Teacher</a:t>
                      </a:r>
                      <a:endParaRPr lang="en-AU" dirty="0"/>
                    </a:p>
                  </a:txBody>
                  <a:tcPr/>
                </a:tc>
              </a:tr>
              <a:tr h="1617346">
                <a:tc>
                  <a:txBody>
                    <a:bodyPr/>
                    <a:lstStyle/>
                    <a:p>
                      <a:r>
                        <a:rPr lang="en-AU" dirty="0" smtClean="0"/>
                        <a:t>Knowledge of how students’</a:t>
                      </a:r>
                      <a:r>
                        <a:rPr lang="en-AU" baseline="0" dirty="0" smtClean="0"/>
                        <a:t> skills, interests  and prior achievements affect learning.</a:t>
                      </a:r>
                      <a:endParaRPr lang="en-AU" dirty="0"/>
                    </a:p>
                  </a:txBody>
                  <a:tcPr/>
                </a:tc>
                <a:tc>
                  <a:txBody>
                    <a:bodyPr/>
                    <a:lstStyle/>
                    <a:p>
                      <a:r>
                        <a:rPr lang="en-AU" dirty="0" smtClean="0"/>
                        <a:t>2.1.4</a:t>
                      </a:r>
                      <a:endParaRPr lang="en-AU" dirty="0"/>
                    </a:p>
                  </a:txBody>
                  <a:tcPr/>
                </a:tc>
                <a:tc>
                  <a:txBody>
                    <a:bodyPr/>
                    <a:lstStyle/>
                    <a:p>
                      <a:r>
                        <a:rPr lang="en-AU" dirty="0" smtClean="0"/>
                        <a:t>Demonstrate knowledge and understanding of students' skills,</a:t>
                      </a:r>
                      <a:r>
                        <a:rPr lang="en-AU" baseline="0" dirty="0" smtClean="0"/>
                        <a:t> interests and prior achievements and their impact on learning.</a:t>
                      </a:r>
                      <a:endParaRPr lang="en-AU" dirty="0"/>
                    </a:p>
                  </a:txBody>
                  <a:tcPr/>
                </a:tc>
              </a:tr>
              <a:tr h="1314094">
                <a:tc>
                  <a:txBody>
                    <a:bodyPr/>
                    <a:lstStyle/>
                    <a:p>
                      <a:r>
                        <a:rPr lang="en-AU" dirty="0" smtClean="0"/>
                        <a:t>Teaching Strategies</a:t>
                      </a:r>
                      <a:endParaRPr lang="en-AU" dirty="0"/>
                    </a:p>
                  </a:txBody>
                  <a:tcPr/>
                </a:tc>
                <a:tc>
                  <a:txBody>
                    <a:bodyPr/>
                    <a:lstStyle/>
                    <a:p>
                      <a:r>
                        <a:rPr lang="en-AU" dirty="0" smtClean="0"/>
                        <a:t>4.1.5</a:t>
                      </a:r>
                      <a:endParaRPr lang="en-AU" dirty="0"/>
                    </a:p>
                  </a:txBody>
                  <a:tcPr/>
                </a:tc>
                <a:tc>
                  <a:txBody>
                    <a:bodyPr/>
                    <a:lstStyle/>
                    <a:p>
                      <a:r>
                        <a:rPr lang="en-AU" dirty="0" smtClean="0"/>
                        <a:t>Use a range of teaching strategies and resources including ICT and other technologies to foster interest and support learning.</a:t>
                      </a:r>
                      <a:endParaRPr lang="en-AU" dirty="0"/>
                    </a:p>
                  </a:txBody>
                  <a:tcPr/>
                </a:tc>
              </a:tr>
              <a:tr h="1010841">
                <a:tc>
                  <a:txBody>
                    <a:bodyPr/>
                    <a:lstStyle/>
                    <a:p>
                      <a:r>
                        <a:rPr lang="en-AU" dirty="0" smtClean="0"/>
                        <a:t>Capacity to analyse and reflect on practice</a:t>
                      </a:r>
                      <a:endParaRPr lang="en-AU" dirty="0"/>
                    </a:p>
                  </a:txBody>
                  <a:tcPr/>
                </a:tc>
                <a:tc>
                  <a:txBody>
                    <a:bodyPr/>
                    <a:lstStyle/>
                    <a:p>
                      <a:r>
                        <a:rPr lang="en-AU" dirty="0" smtClean="0"/>
                        <a:t>6.1.1</a:t>
                      </a:r>
                      <a:endParaRPr lang="en-AU" dirty="0"/>
                    </a:p>
                  </a:txBody>
                  <a:tcPr/>
                </a:tc>
                <a:tc>
                  <a:txBody>
                    <a:bodyPr/>
                    <a:lstStyle/>
                    <a:p>
                      <a:r>
                        <a:rPr lang="en-AU" dirty="0" smtClean="0"/>
                        <a:t>Demonstrate a capacity to reflect critically on and improve teaching practice</a:t>
                      </a:r>
                      <a:endParaRPr lang="en-AU" dirty="0"/>
                    </a:p>
                  </a:txBody>
                  <a:tcPr/>
                </a:tc>
              </a:tr>
              <a:tr h="1314094">
                <a:tc>
                  <a:txBody>
                    <a:bodyPr/>
                    <a:lstStyle/>
                    <a:p>
                      <a:r>
                        <a:rPr lang="en-AU" dirty="0" smtClean="0"/>
                        <a:t>Engagement in personal and collegial</a:t>
                      </a:r>
                      <a:r>
                        <a:rPr lang="en-AU" baseline="0" dirty="0" smtClean="0"/>
                        <a:t> professional development.</a:t>
                      </a:r>
                      <a:endParaRPr lang="en-AU" dirty="0"/>
                    </a:p>
                  </a:txBody>
                  <a:tcPr/>
                </a:tc>
                <a:tc>
                  <a:txBody>
                    <a:bodyPr/>
                    <a:lstStyle/>
                    <a:p>
                      <a:r>
                        <a:rPr lang="en-AU" dirty="0" smtClean="0"/>
                        <a:t>6.1.2</a:t>
                      </a:r>
                      <a:endParaRPr lang="en-AU" dirty="0"/>
                    </a:p>
                  </a:txBody>
                  <a:tcPr/>
                </a:tc>
                <a:tc>
                  <a:txBody>
                    <a:bodyPr/>
                    <a:lstStyle/>
                    <a:p>
                      <a:r>
                        <a:rPr lang="en-AU" dirty="0" smtClean="0"/>
                        <a:t> Demonstrate knowledge of the professional standards framework and its impact on the professional life of a teacher.</a:t>
                      </a:r>
                      <a:endParaRPr lang="en-AU" dirty="0"/>
                    </a:p>
                  </a:txBody>
                  <a:tcPr/>
                </a:tc>
              </a:tr>
            </a:tbl>
          </a:graphicData>
        </a:graphic>
      </p:graphicFrame>
      <p:sp>
        <p:nvSpPr>
          <p:cNvPr id="3" name="TextBox 2"/>
          <p:cNvSpPr txBox="1"/>
          <p:nvPr/>
        </p:nvSpPr>
        <p:spPr>
          <a:xfrm>
            <a:off x="8712552" y="6489408"/>
            <a:ext cx="360048" cy="369332"/>
          </a:xfrm>
          <a:prstGeom prst="rect">
            <a:avLst/>
          </a:prstGeom>
          <a:noFill/>
        </p:spPr>
        <p:txBody>
          <a:bodyPr wrap="square" rtlCol="0">
            <a:spAutoFit/>
          </a:bodyPr>
          <a:lstStyle/>
          <a:p>
            <a:fld id="{F3D14456-B905-402D-BC00-F7E0020AB039}" type="slidenum">
              <a:rPr lang="en-AU" smtClean="0"/>
              <a:t>8</a:t>
            </a:fld>
            <a:endParaRPr lang="en-AU" dirty="0"/>
          </a:p>
        </p:txBody>
      </p:sp>
    </p:spTree>
    <p:extLst>
      <p:ext uri="{BB962C8B-B14F-4D97-AF65-F5344CB8AC3E}">
        <p14:creationId xmlns:p14="http://schemas.microsoft.com/office/powerpoint/2010/main" val="33445133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lgn="ctr"/>
            <a:r>
              <a:rPr lang="en-AU" dirty="0"/>
              <a:t>My </a:t>
            </a:r>
            <a:r>
              <a:rPr lang="en-AU" dirty="0" smtClean="0"/>
              <a:t>Understanding </a:t>
            </a:r>
            <a:r>
              <a:rPr lang="en-AU" dirty="0"/>
              <a:t>of</a:t>
            </a:r>
            <a:br>
              <a:rPr lang="en-AU" dirty="0"/>
            </a:br>
            <a:r>
              <a:rPr lang="en-AU" dirty="0"/>
              <a:t> Element 2.1.4 </a:t>
            </a:r>
          </a:p>
        </p:txBody>
      </p:sp>
      <p:sp>
        <p:nvSpPr>
          <p:cNvPr id="8" name="Content Placeholder 7"/>
          <p:cNvSpPr>
            <a:spLocks noGrp="1"/>
          </p:cNvSpPr>
          <p:nvPr>
            <p:ph sz="half" idx="1"/>
          </p:nvPr>
        </p:nvSpPr>
        <p:spPr/>
        <p:txBody>
          <a:bodyPr anchor="ctr">
            <a:normAutofit/>
          </a:bodyPr>
          <a:lstStyle/>
          <a:p>
            <a:pPr marL="0" indent="0">
              <a:buNone/>
            </a:pPr>
            <a:r>
              <a:rPr lang="en-AU" sz="2400" dirty="0" smtClean="0"/>
              <a:t>Knowledge </a:t>
            </a:r>
            <a:r>
              <a:rPr lang="en-AU" sz="2400" dirty="0"/>
              <a:t>of how students’ skills, interests  and prior achievements affect learning</a:t>
            </a:r>
          </a:p>
        </p:txBody>
      </p:sp>
      <p:sp>
        <p:nvSpPr>
          <p:cNvPr id="9" name="Content Placeholder 8"/>
          <p:cNvSpPr>
            <a:spLocks noGrp="1"/>
          </p:cNvSpPr>
          <p:nvPr>
            <p:ph sz="half" idx="2"/>
          </p:nvPr>
        </p:nvSpPr>
        <p:spPr/>
        <p:txBody>
          <a:bodyPr anchor="b"/>
          <a:lstStyle/>
          <a:p>
            <a:pPr marL="0" indent="0">
              <a:buNone/>
            </a:pPr>
            <a:r>
              <a:rPr lang="en-AU" sz="2400" dirty="0" smtClean="0"/>
              <a:t>Demonstrate </a:t>
            </a:r>
            <a:r>
              <a:rPr lang="en-AU" sz="2400" dirty="0"/>
              <a:t>knowledge and understanding of students' skills, interests and prior achievements and their impact on learning</a:t>
            </a:r>
          </a:p>
          <a:p>
            <a:pPr marL="0" indent="0">
              <a:buNone/>
            </a:pPr>
            <a:endParaRPr lang="en-AU" dirty="0"/>
          </a:p>
          <a:p>
            <a:pPr marL="0" indent="0">
              <a:buNone/>
            </a:pPr>
            <a:endParaRPr lang="en-AU" dirty="0"/>
          </a:p>
        </p:txBody>
      </p:sp>
      <p:sp>
        <p:nvSpPr>
          <p:cNvPr id="2" name="TextBox 1"/>
          <p:cNvSpPr txBox="1"/>
          <p:nvPr/>
        </p:nvSpPr>
        <p:spPr>
          <a:xfrm>
            <a:off x="8532528" y="6399396"/>
            <a:ext cx="270036" cy="369332"/>
          </a:xfrm>
          <a:prstGeom prst="rect">
            <a:avLst/>
          </a:prstGeom>
          <a:noFill/>
        </p:spPr>
        <p:txBody>
          <a:bodyPr wrap="square" rtlCol="0">
            <a:spAutoFit/>
          </a:bodyPr>
          <a:lstStyle/>
          <a:p>
            <a:fld id="{8DEAA56B-C784-4B07-9465-D5DC4FDECE2C}" type="slidenum">
              <a:rPr lang="en-AU" smtClean="0"/>
              <a:t>9</a:t>
            </a:fld>
            <a:endParaRPr lang="en-AU" dirty="0"/>
          </a:p>
        </p:txBody>
      </p:sp>
    </p:spTree>
    <p:extLst>
      <p:ext uri="{BB962C8B-B14F-4D97-AF65-F5344CB8AC3E}">
        <p14:creationId xmlns:p14="http://schemas.microsoft.com/office/powerpoint/2010/main" val="2388583152"/>
      </p:ext>
    </p:extLst>
  </p:cSld>
  <p:clrMapOvr>
    <a:masterClrMapping/>
  </p:clrMapOvr>
  <p:timing>
    <p:tnLst>
      <p:par>
        <p:cTn id="1" dur="indefinite" restart="never" nodeType="tmRoot"/>
      </p:par>
    </p:tnLst>
  </p:timing>
</p:sld>
</file>

<file path=ppt/theme/theme1.xml><?xml version="1.0" encoding="utf-8"?>
<a:theme xmlns:a="http://schemas.openxmlformats.org/drawingml/2006/main" name="Spring">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pring">
      <a:fillStyleLst>
        <a:solidFill>
          <a:schemeClr val="phClr"/>
        </a:solidFill>
        <a:gradFill rotWithShape="1">
          <a:gsLst>
            <a:gs pos="0">
              <a:schemeClr val="phClr">
                <a:tint val="70000"/>
                <a:lumMod val="110000"/>
              </a:schemeClr>
            </a:gs>
            <a:gs pos="100000">
              <a:schemeClr val="phClr">
                <a:tint val="100000"/>
                <a:shade val="85000"/>
                <a:lumMod val="80000"/>
              </a:schemeClr>
            </a:gs>
          </a:gsLst>
          <a:lin ang="5400000" scaled="1"/>
        </a:gradFill>
        <a:gradFill rotWithShape="1">
          <a:gsLst>
            <a:gs pos="0">
              <a:schemeClr val="phClr">
                <a:tint val="97000"/>
                <a:satMod val="100000"/>
                <a:lumMod val="110000"/>
              </a:schemeClr>
            </a:gs>
            <a:gs pos="100000">
              <a:schemeClr val="phClr">
                <a:shade val="85000"/>
                <a:lumMod val="8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100000"/>
                <a:shade val="100000"/>
                <a:hueMod val="100000"/>
                <a:satMod val="106000"/>
                <a:lumMod val="100000"/>
              </a:schemeClr>
            </a:gs>
            <a:gs pos="88000">
              <a:schemeClr val="phClr">
                <a:tint val="90000"/>
                <a:shade val="68000"/>
                <a:hueMod val="100000"/>
                <a:satMod val="114000"/>
                <a:lumMod val="74000"/>
              </a:schemeClr>
            </a:gs>
          </a:gsLst>
          <a:lin ang="5400000" scaled="1"/>
        </a:gradFill>
        <a:gradFill rotWithShape="1">
          <a:gsLst>
            <a:gs pos="0">
              <a:schemeClr val="phClr">
                <a:tint val="94000"/>
                <a:shade val="100000"/>
                <a:hueMod val="100000"/>
                <a:satMod val="118000"/>
                <a:lumMod val="100000"/>
              </a:schemeClr>
            </a:gs>
            <a:gs pos="100000">
              <a:schemeClr val="phClr">
                <a:tint val="98000"/>
                <a:shade val="68000"/>
                <a:hueMod val="100000"/>
                <a:satMod val="118000"/>
                <a:lumMod val="82000"/>
              </a:schemeClr>
            </a:gs>
          </a:gsLst>
          <a:path path="circle">
            <a:fillToRect l="50000" t="50000" r="100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TC102455596[[fn=Spring]]</Template>
  <TotalTime>2290</TotalTime>
  <Words>3227</Words>
  <Application>Microsoft Office PowerPoint</Application>
  <PresentationFormat>On-screen Show (4:3)</PresentationFormat>
  <Paragraphs>290</Paragraphs>
  <Slides>27</Slides>
  <Notes>1</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Spring</vt:lpstr>
      <vt:lpstr>E- portfolio</vt:lpstr>
      <vt:lpstr>Introduction</vt:lpstr>
      <vt:lpstr>My  Educational Philosophy</vt:lpstr>
      <vt:lpstr>Table 1  My philosophical beliefs</vt:lpstr>
      <vt:lpstr>Table 2   My philosophical beliefs</vt:lpstr>
      <vt:lpstr> Examination of Elements.</vt:lpstr>
      <vt:lpstr>Table 3 Seven Elements</vt:lpstr>
      <vt:lpstr> Table 4 Specific sub- elements</vt:lpstr>
      <vt:lpstr>My Understanding of  Element 2.1.4 </vt:lpstr>
      <vt:lpstr>Evidence of my reflection 2.1.4</vt:lpstr>
      <vt:lpstr>Evidence of my reflection 2.1.4</vt:lpstr>
      <vt:lpstr>  Linking to the Quality Teaching Framework</vt:lpstr>
      <vt:lpstr>Quality Teaching Framework and my Understanding.</vt:lpstr>
      <vt:lpstr> My Understanding of Element  4.1.5 </vt:lpstr>
      <vt:lpstr> Evidence of my  reflection 4.1.5. </vt:lpstr>
      <vt:lpstr> Linking to the Quality Teaching Framework</vt:lpstr>
      <vt:lpstr>Quality Teaching Framework and my Understanding 4.1.5.</vt:lpstr>
      <vt:lpstr>My understanding of Element 6.1.1 </vt:lpstr>
      <vt:lpstr>Evidence of my reflection 6.1.1</vt:lpstr>
      <vt:lpstr>Linking to the Quality Teaching Framework 6.1.1</vt:lpstr>
      <vt:lpstr>Quality Teaching Framework and my Understanding </vt:lpstr>
      <vt:lpstr>My understanding of Element 6.1.2</vt:lpstr>
      <vt:lpstr> Evidence of my reflection 6.1.2 </vt:lpstr>
      <vt:lpstr>Linking to the Quality Teaching Framework</vt:lpstr>
      <vt:lpstr>Quality Teaching Framework and my Understanding </vt:lpstr>
      <vt:lpstr>Conclusion</vt:lpstr>
      <vt:lpstr>Sources of information </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 portfolio</dc:title>
  <dc:creator>Fiona</dc:creator>
  <cp:lastModifiedBy>Fiona</cp:lastModifiedBy>
  <cp:revision>116</cp:revision>
  <dcterms:created xsi:type="dcterms:W3CDTF">2012-04-26T10:26:01Z</dcterms:created>
  <dcterms:modified xsi:type="dcterms:W3CDTF">2012-04-30T08:04:42Z</dcterms:modified>
</cp:coreProperties>
</file>